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93"/>
    <p:sldId id="257" r:id="rId94"/>
    <p:sldId id="258" r:id="rId95"/>
    <p:sldId id="259" r:id="rId96"/>
    <p:sldId id="260" r:id="rId97"/>
    <p:sldId id="261" r:id="rId98"/>
    <p:sldId id="262" r:id="rId99"/>
    <p:sldId id="263" r:id="rId100"/>
    <p:sldId id="264" r:id="rId101"/>
    <p:sldId id="265" r:id="rId102"/>
    <p:sldId id="266" r:id="rId103"/>
    <p:sldId id="267" r:id="rId104"/>
  </p:sldIdLst>
  <p:sldSz cx="18288000" cy="10287000"/>
  <p:notesSz cx="6858000" cy="9144000"/>
  <p:embeddedFontLst>
    <p:embeddedFont>
      <p:font typeface="Open Sans" charset="1" panose="020B0606030504020204"/>
      <p:regular r:id="rId6"/>
    </p:embeddedFont>
    <p:embeddedFont>
      <p:font typeface="Open Sans Bold" charset="1" panose="020B0806030504020204"/>
      <p:regular r:id="rId7"/>
    </p:embeddedFont>
    <p:embeddedFont>
      <p:font typeface="Open Sans Italics" charset="1" panose="020B0606030504020204"/>
      <p:regular r:id="rId8"/>
    </p:embeddedFont>
    <p:embeddedFont>
      <p:font typeface="Open Sans Bold Italics" charset="1" panose="020B0806030504020204"/>
      <p:regular r:id="rId9"/>
    </p:embeddedFont>
    <p:embeddedFont>
      <p:font typeface="Lora" charset="1" panose="00000500000000000000"/>
      <p:regular r:id="rId10"/>
    </p:embeddedFont>
    <p:embeddedFont>
      <p:font typeface="Lora Bold" charset="1" panose="00000800000000000000"/>
      <p:regular r:id="rId11"/>
    </p:embeddedFont>
    <p:embeddedFont>
      <p:font typeface="Lora Italics" charset="1" panose="00000500000000000000"/>
      <p:regular r:id="rId12"/>
    </p:embeddedFont>
    <p:embeddedFont>
      <p:font typeface="Lora Bold Italics" charset="1" panose="000008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Archivo Black" charset="1" panose="020B0A03020202020B04"/>
      <p:regular r:id="rId18"/>
    </p:embeddedFont>
    <p:embeddedFont>
      <p:font typeface="Open Sans Extra Bold" charset="1" panose="020B0906030804020204"/>
      <p:regular r:id="rId19"/>
    </p:embeddedFont>
    <p:embeddedFont>
      <p:font typeface="Open Sans Extra Bold Italics" charset="1" panose="020B0906030804020204"/>
      <p:regular r:id="rId20"/>
    </p:embeddedFont>
    <p:embeddedFont>
      <p:font typeface="Lato" charset="1" panose="020F0502020204030203"/>
      <p:regular r:id="rId21"/>
    </p:embeddedFont>
    <p:embeddedFont>
      <p:font typeface="Lato Bold" charset="1" panose="020F0502020204030203"/>
      <p:regular r:id="rId22"/>
    </p:embeddedFont>
    <p:embeddedFont>
      <p:font typeface="Lato Italics" charset="1" panose="020F0502020204030203"/>
      <p:regular r:id="rId23"/>
    </p:embeddedFont>
    <p:embeddedFont>
      <p:font typeface="Lato Bold Italics" charset="1" panose="020F0502020204030203"/>
      <p:regular r:id="rId24"/>
    </p:embeddedFont>
    <p:embeddedFont>
      <p:font typeface="Pragmatica" charset="1" panose="020B0503040502020204"/>
      <p:regular r:id="rId25"/>
    </p:embeddedFont>
    <p:embeddedFont>
      <p:font typeface="Pragmatica Bold" charset="1" panose="020B0703040502020204"/>
      <p:regular r:id="rId26"/>
    </p:embeddedFont>
    <p:embeddedFont>
      <p:font typeface="Pragmatica Italics" charset="1" panose="020B0503040502090204"/>
      <p:regular r:id="rId27"/>
    </p:embeddedFont>
    <p:embeddedFont>
      <p:font typeface="Pragmatica Bold Italics" charset="1" panose="020B0703040502090204"/>
      <p:regular r:id="rId28"/>
    </p:embeddedFont>
    <p:embeddedFont>
      <p:font typeface="Klein" charset="1" panose="02000503060000020004"/>
      <p:regular r:id="rId29"/>
    </p:embeddedFont>
    <p:embeddedFont>
      <p:font typeface="Klein Bold" charset="1" panose="02000503060000020004"/>
      <p:regular r:id="rId30"/>
    </p:embeddedFont>
    <p:embeddedFont>
      <p:font typeface="Klein Italics" charset="1" panose="02000503060000020004"/>
      <p:regular r:id="rId31"/>
    </p:embeddedFont>
    <p:embeddedFont>
      <p:font typeface="Klein Bold Italics" charset="1" panose="02000503060000020004"/>
      <p:regular r:id="rId32"/>
    </p:embeddedFont>
    <p:embeddedFont>
      <p:font typeface="Klein Thin" charset="1" panose="02000503060000020004"/>
      <p:regular r:id="rId33"/>
    </p:embeddedFont>
    <p:embeddedFont>
      <p:font typeface="Klein Thin Italics" charset="1" panose="02000503060000020004"/>
      <p:regular r:id="rId34"/>
    </p:embeddedFont>
    <p:embeddedFont>
      <p:font typeface="Klein Heavy" charset="1" panose="02000503060000020004"/>
      <p:regular r:id="rId35"/>
    </p:embeddedFont>
    <p:embeddedFont>
      <p:font typeface="Klein Heavy Italics" charset="1" panose="02000503060000020004"/>
      <p:regular r:id="rId36"/>
    </p:embeddedFont>
    <p:embeddedFont>
      <p:font typeface="Aileron" charset="1" panose="00000500000000000000"/>
      <p:regular r:id="rId37"/>
    </p:embeddedFont>
    <p:embeddedFont>
      <p:font typeface="Aileron Bold" charset="1" panose="00000800000000000000"/>
      <p:regular r:id="rId38"/>
    </p:embeddedFont>
    <p:embeddedFont>
      <p:font typeface="Aileron Italics" charset="1" panose="00000500000000000000"/>
      <p:regular r:id="rId39"/>
    </p:embeddedFont>
    <p:embeddedFont>
      <p:font typeface="Aileron Bold Italics" charset="1" panose="00000800000000000000"/>
      <p:regular r:id="rId40"/>
    </p:embeddedFont>
    <p:embeddedFont>
      <p:font typeface="Aileron Thin" charset="1" panose="00000300000000000000"/>
      <p:regular r:id="rId41"/>
    </p:embeddedFont>
    <p:embeddedFont>
      <p:font typeface="Aileron Thin Italics" charset="1" panose="00000300000000000000"/>
      <p:regular r:id="rId42"/>
    </p:embeddedFont>
    <p:embeddedFont>
      <p:font typeface="Aileron Light" charset="1" panose="00000400000000000000"/>
      <p:regular r:id="rId43"/>
    </p:embeddedFont>
    <p:embeddedFont>
      <p:font typeface="Aileron Light Italics" charset="1" panose="00000400000000000000"/>
      <p:regular r:id="rId44"/>
    </p:embeddedFont>
    <p:embeddedFont>
      <p:font typeface="Aileron Ultra-Bold" charset="1" panose="00000A00000000000000"/>
      <p:regular r:id="rId45"/>
    </p:embeddedFont>
    <p:embeddedFont>
      <p:font typeface="Aileron Ultra-Bold Italics" charset="1" panose="00000A00000000000000"/>
      <p:regular r:id="rId46"/>
    </p:embeddedFont>
    <p:embeddedFont>
      <p:font typeface="Aileron Heavy" charset="1" panose="00000A00000000000000"/>
      <p:regular r:id="rId47"/>
    </p:embeddedFont>
    <p:embeddedFont>
      <p:font typeface="Aileron Heavy Italics" charset="1" panose="00000A00000000000000"/>
      <p:regular r:id="rId48"/>
    </p:embeddedFont>
    <p:embeddedFont>
      <p:font typeface="Nunito" charset="1" panose="00000500000000000000"/>
      <p:regular r:id="rId49"/>
    </p:embeddedFont>
    <p:embeddedFont>
      <p:font typeface="Nunito Bold" charset="1" panose="00000800000000000000"/>
      <p:regular r:id="rId50"/>
    </p:embeddedFont>
    <p:embeddedFont>
      <p:font typeface="Nunito Bold Italics" charset="1" panose="00000000000000000000"/>
      <p:regular r:id="rId51"/>
    </p:embeddedFont>
    <p:embeddedFont>
      <p:font typeface="Nunito Light" charset="1" panose="00000400000000000000"/>
      <p:regular r:id="rId52"/>
    </p:embeddedFont>
    <p:embeddedFont>
      <p:font typeface="Nunito Heavy" charset="1" panose="00000000000000000000"/>
      <p:regular r:id="rId53"/>
    </p:embeddedFont>
    <p:embeddedFont>
      <p:font typeface="Nunito Heavy Italics" charset="1" panose="00000000000000000000"/>
      <p:regular r:id="rId54"/>
    </p:embeddedFont>
    <p:embeddedFont>
      <p:font typeface="Open Sauce" charset="1" panose="00000500000000000000"/>
      <p:regular r:id="rId55"/>
    </p:embeddedFont>
    <p:embeddedFont>
      <p:font typeface="Open Sauce Bold" charset="1" panose="00000800000000000000"/>
      <p:regular r:id="rId56"/>
    </p:embeddedFont>
    <p:embeddedFont>
      <p:font typeface="Open Sauce Italics" charset="1" panose="00000500000000000000"/>
      <p:regular r:id="rId57"/>
    </p:embeddedFont>
    <p:embeddedFont>
      <p:font typeface="Open Sauce Bold Italics" charset="1" panose="00000800000000000000"/>
      <p:regular r:id="rId58"/>
    </p:embeddedFont>
    <p:embeddedFont>
      <p:font typeface="Open Sauce Light" charset="1" panose="00000400000000000000"/>
      <p:regular r:id="rId59"/>
    </p:embeddedFont>
    <p:embeddedFont>
      <p:font typeface="Open Sauce Light Italics" charset="1" panose="00000400000000000000"/>
      <p:regular r:id="rId60"/>
    </p:embeddedFont>
    <p:embeddedFont>
      <p:font typeface="Open Sauce Medium" charset="1" panose="00000600000000000000"/>
      <p:regular r:id="rId61"/>
    </p:embeddedFont>
    <p:embeddedFont>
      <p:font typeface="Open Sauce Medium Italics" charset="1" panose="00000600000000000000"/>
      <p:regular r:id="rId62"/>
    </p:embeddedFont>
    <p:embeddedFont>
      <p:font typeface="Open Sauce Semi-Bold" charset="1" panose="00000700000000000000"/>
      <p:regular r:id="rId63"/>
    </p:embeddedFont>
    <p:embeddedFont>
      <p:font typeface="Open Sauce Semi-Bold Italics" charset="1" panose="00000700000000000000"/>
      <p:regular r:id="rId64"/>
    </p:embeddedFont>
    <p:embeddedFont>
      <p:font typeface="Open Sauce Heavy" charset="1" panose="00000A00000000000000"/>
      <p:regular r:id="rId65"/>
    </p:embeddedFont>
    <p:embeddedFont>
      <p:font typeface="Open Sauce Heavy Italics" charset="1" panose="00000A00000000000000"/>
      <p:regular r:id="rId66"/>
    </p:embeddedFont>
    <p:embeddedFont>
      <p:font typeface="TT Firs Neue" charset="1" panose="02000503030000020004"/>
      <p:regular r:id="rId67"/>
    </p:embeddedFont>
    <p:embeddedFont>
      <p:font typeface="TT Firs Neue Bold" charset="1" panose="02000803030000020004"/>
      <p:regular r:id="rId68"/>
    </p:embeddedFont>
    <p:embeddedFont>
      <p:font typeface="TT Firs Neue Italics" charset="1" panose="02000503030000090004"/>
      <p:regular r:id="rId69"/>
    </p:embeddedFont>
    <p:embeddedFont>
      <p:font typeface="TT Firs Neue Bold Italics" charset="1" panose="02000803040000090004"/>
      <p:regular r:id="rId70"/>
    </p:embeddedFont>
    <p:embeddedFont>
      <p:font typeface="TT Firs Neue Thin" charset="1" panose="02000503020000020004"/>
      <p:regular r:id="rId71"/>
    </p:embeddedFont>
    <p:embeddedFont>
      <p:font typeface="TT Firs Neue Thin Italics" charset="1" panose="02000503020000090004"/>
      <p:regular r:id="rId72"/>
    </p:embeddedFont>
    <p:embeddedFont>
      <p:font typeface="TT Firs Neue Heavy" charset="1" panose="02000503060000020004"/>
      <p:regular r:id="rId73"/>
    </p:embeddedFont>
    <p:embeddedFont>
      <p:font typeface="TT Firs Neue Heavy Italics" charset="1" panose="02000503040000090004"/>
      <p:regular r:id="rId74"/>
    </p:embeddedFont>
    <p:embeddedFont>
      <p:font typeface="Montserrat" charset="1" panose="00000500000000000000"/>
      <p:regular r:id="rId75"/>
    </p:embeddedFont>
    <p:embeddedFont>
      <p:font typeface="Montserrat Bold" charset="1" panose="00000800000000000000"/>
      <p:regular r:id="rId76"/>
    </p:embeddedFont>
    <p:embeddedFont>
      <p:font typeface="Montserrat Italics" charset="1" panose="00000500000000000000"/>
      <p:regular r:id="rId77"/>
    </p:embeddedFont>
    <p:embeddedFont>
      <p:font typeface="Montserrat Bold Italics" charset="1" panose="00000800000000000000"/>
      <p:regular r:id="rId78"/>
    </p:embeddedFont>
    <p:embeddedFont>
      <p:font typeface="Montserrat Thin" charset="1" panose="00000300000000000000"/>
      <p:regular r:id="rId79"/>
    </p:embeddedFont>
    <p:embeddedFont>
      <p:font typeface="Montserrat Thin Italics" charset="1" panose="00000300000000000000"/>
      <p:regular r:id="rId80"/>
    </p:embeddedFont>
    <p:embeddedFont>
      <p:font typeface="Montserrat Extra-Light" charset="1" panose="00000300000000000000"/>
      <p:regular r:id="rId81"/>
    </p:embeddedFont>
    <p:embeddedFont>
      <p:font typeface="Montserrat Extra-Light Italics" charset="1" panose="00000300000000000000"/>
      <p:regular r:id="rId82"/>
    </p:embeddedFont>
    <p:embeddedFont>
      <p:font typeface="Montserrat Light" charset="1" panose="00000400000000000000"/>
      <p:regular r:id="rId83"/>
    </p:embeddedFont>
    <p:embeddedFont>
      <p:font typeface="Montserrat Light Italics" charset="1" panose="00000400000000000000"/>
      <p:regular r:id="rId84"/>
    </p:embeddedFont>
    <p:embeddedFont>
      <p:font typeface="Montserrat Medium" charset="1" panose="00000600000000000000"/>
      <p:regular r:id="rId85"/>
    </p:embeddedFont>
    <p:embeddedFont>
      <p:font typeface="Montserrat Medium Italics" charset="1" panose="00000600000000000000"/>
      <p:regular r:id="rId86"/>
    </p:embeddedFont>
    <p:embeddedFont>
      <p:font typeface="Montserrat Semi-Bold" charset="1" panose="00000700000000000000"/>
      <p:regular r:id="rId87"/>
    </p:embeddedFont>
    <p:embeddedFont>
      <p:font typeface="Montserrat Semi-Bold Italics" charset="1" panose="00000700000000000000"/>
      <p:regular r:id="rId88"/>
    </p:embeddedFont>
    <p:embeddedFont>
      <p:font typeface="Montserrat Ultra-Bold" charset="1" panose="00000900000000000000"/>
      <p:regular r:id="rId89"/>
    </p:embeddedFont>
    <p:embeddedFont>
      <p:font typeface="Montserrat Ultra-Bold Italics" charset="1" panose="00000900000000000000"/>
      <p:regular r:id="rId90"/>
    </p:embeddedFont>
    <p:embeddedFont>
      <p:font typeface="Montserrat Heavy" charset="1" panose="00000A00000000000000"/>
      <p:regular r:id="rId91"/>
    </p:embeddedFont>
    <p:embeddedFont>
      <p:font typeface="Montserrat Heavy Italics" charset="1" panose="00000A00000000000000"/>
      <p:regular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8.xml" Type="http://schemas.openxmlformats.org/officeDocument/2006/relationships/slide"/><Relationship Id="rId101" Target="slides/slide9.xml" Type="http://schemas.openxmlformats.org/officeDocument/2006/relationships/slide"/><Relationship Id="rId102" Target="slides/slide10.xml" Type="http://schemas.openxmlformats.org/officeDocument/2006/relationships/slide"/><Relationship Id="rId103" Target="slides/slide11.xml" Type="http://schemas.openxmlformats.org/officeDocument/2006/relationships/slide"/><Relationship Id="rId104" Target="slides/slide12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slides/slide1.xml" Type="http://schemas.openxmlformats.org/officeDocument/2006/relationships/slide"/><Relationship Id="rId94" Target="slides/slide2.xml" Type="http://schemas.openxmlformats.org/officeDocument/2006/relationships/slide"/><Relationship Id="rId95" Target="slides/slide3.xml" Type="http://schemas.openxmlformats.org/officeDocument/2006/relationships/slide"/><Relationship Id="rId96" Target="slides/slide4.xml" Type="http://schemas.openxmlformats.org/officeDocument/2006/relationships/slide"/><Relationship Id="rId97" Target="slides/slide5.xml" Type="http://schemas.openxmlformats.org/officeDocument/2006/relationships/slide"/><Relationship Id="rId98" Target="slides/slide6.xml" Type="http://schemas.openxmlformats.org/officeDocument/2006/relationships/slide"/><Relationship Id="rId99" Target="slides/slide7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A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068093"/>
            <a:chOff x="0" y="0"/>
            <a:chExt cx="6186311" cy="1376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376120"/>
            </a:xfrm>
            <a:custGeom>
              <a:avLst/>
              <a:gdLst/>
              <a:ahLst/>
              <a:cxnLst/>
              <a:rect r="r" b="b" t="t" l="l"/>
              <a:pathLst>
                <a:path h="137612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376120"/>
                  </a:lnTo>
                  <a:lnTo>
                    <a:pt x="0" y="1376120"/>
                  </a:lnTo>
                  <a:close/>
                </a:path>
              </a:pathLst>
            </a:custGeom>
            <a:solidFill>
              <a:srgbClr val="2D215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18904" y="1673302"/>
            <a:ext cx="6940396" cy="69403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9C1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741224" y="2578906"/>
            <a:ext cx="7830823" cy="5129189"/>
          </a:xfrm>
          <a:custGeom>
            <a:avLst/>
            <a:gdLst/>
            <a:ahLst/>
            <a:cxnLst/>
            <a:rect r="r" b="b" t="t" l="l"/>
            <a:pathLst>
              <a:path h="5129189" w="7830823">
                <a:moveTo>
                  <a:pt x="0" y="0"/>
                </a:moveTo>
                <a:lnTo>
                  <a:pt x="7830823" y="0"/>
                </a:lnTo>
                <a:lnTo>
                  <a:pt x="7830823" y="5129188"/>
                </a:lnTo>
                <a:lnTo>
                  <a:pt x="0" y="5129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46402" y="8562947"/>
            <a:ext cx="456448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D705"/>
                </a:solidFill>
                <a:latin typeface="Montserrat Ultra-Bold"/>
              </a:rPr>
              <a:t>Harithaa Kannan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12413" y="1715305"/>
            <a:ext cx="692881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EA2B"/>
                </a:solidFill>
                <a:latin typeface="Archivo Black"/>
              </a:rPr>
              <a:t>E-commerce Product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30676" y="0"/>
            <a:ext cx="3019329" cy="6238084"/>
            <a:chOff x="0" y="0"/>
            <a:chExt cx="660400" cy="1364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364419"/>
            </a:xfrm>
            <a:custGeom>
              <a:avLst/>
              <a:gdLst/>
              <a:ahLst/>
              <a:cxnLst/>
              <a:rect r="r" b="b" t="t" l="l"/>
              <a:pathLst>
                <a:path h="1364419" w="660400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2C8C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294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33880" y="-102013"/>
            <a:ext cx="3019329" cy="6812196"/>
            <a:chOff x="0" y="0"/>
            <a:chExt cx="660400" cy="14899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489992"/>
            </a:xfrm>
            <a:custGeom>
              <a:avLst/>
              <a:gdLst/>
              <a:ahLst/>
              <a:cxnLst/>
              <a:rect r="r" b="b" t="t" l="l"/>
              <a:pathLst>
                <a:path h="1489992" w="660400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36B7D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1420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43734" y="0"/>
            <a:ext cx="3019329" cy="7373260"/>
            <a:chOff x="0" y="0"/>
            <a:chExt cx="660400" cy="16127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612710"/>
            </a:xfrm>
            <a:custGeom>
              <a:avLst/>
              <a:gdLst/>
              <a:ahLst/>
              <a:cxnLst/>
              <a:rect r="r" b="b" t="t" l="l"/>
              <a:pathLst>
                <a:path h="1612710" w="66040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3CBDB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0400" cy="154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50262" y="0"/>
            <a:ext cx="3019329" cy="7764700"/>
            <a:chOff x="0" y="0"/>
            <a:chExt cx="660400" cy="1698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1698327"/>
            </a:xfrm>
            <a:custGeom>
              <a:avLst/>
              <a:gdLst/>
              <a:ahLst/>
              <a:cxnLst/>
              <a:rect r="r" b="b" t="t" l="l"/>
              <a:pathLst>
                <a:path h="1698327" w="660400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80CD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60400" cy="1628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4147" y="0"/>
            <a:ext cx="3019329" cy="5690068"/>
            <a:chOff x="0" y="0"/>
            <a:chExt cx="660400" cy="12445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1244555"/>
            </a:xfrm>
            <a:custGeom>
              <a:avLst/>
              <a:gdLst/>
              <a:ahLst/>
              <a:cxnLst/>
              <a:rect r="r" b="b" t="t" l="l"/>
              <a:pathLst>
                <a:path h="1244555" w="660400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60400" cy="1174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Aileron"/>
                </a:rPr>
                <a:t>1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93875" y="3074549"/>
            <a:ext cx="245937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8599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3875" y="3496505"/>
            <a:ext cx="245937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">
                <a:solidFill>
                  <a:srgbClr val="FFFFFF"/>
                </a:solidFill>
                <a:latin typeface="Aileron"/>
              </a:rPr>
              <a:t>Larco Enterprice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10653" y="3094535"/>
            <a:ext cx="245937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spc="279">
                <a:solidFill>
                  <a:srgbClr val="FFFFFF"/>
                </a:solidFill>
                <a:latin typeface="Aileron Bold"/>
              </a:rPr>
              <a:t>4547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10653" y="3500972"/>
            <a:ext cx="245937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">
                <a:solidFill>
                  <a:srgbClr val="FFFFFF"/>
                </a:solidFill>
                <a:latin typeface="Aileron"/>
              </a:rPr>
              <a:t>Sivaa Textlies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26280" y="3513635"/>
            <a:ext cx="2459375" cy="973496"/>
            <a:chOff x="0" y="0"/>
            <a:chExt cx="3279166" cy="129799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4499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19298"/>
              <a:ext cx="327916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ArvindTrueBlue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329484" y="3882350"/>
            <a:ext cx="2459375" cy="973496"/>
            <a:chOff x="0" y="0"/>
            <a:chExt cx="3279166" cy="129799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3969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19298"/>
              <a:ext cx="327916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Sherrys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799925" y="4170004"/>
            <a:ext cx="2459375" cy="973496"/>
            <a:chOff x="0" y="0"/>
            <a:chExt cx="3279166" cy="1297994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0"/>
              <a:ext cx="327916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spc="279">
                  <a:solidFill>
                    <a:srgbClr val="FFFFFF"/>
                  </a:solidFill>
                  <a:latin typeface="Aileron Bold"/>
                </a:rPr>
                <a:t>3499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719298"/>
              <a:ext cx="327916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FFFFFF"/>
                  </a:solidFill>
                  <a:latin typeface="Aileron"/>
                </a:rPr>
                <a:t>Bofrike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634780" y="8778457"/>
            <a:ext cx="7751745" cy="85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53"/>
              </a:lnSpc>
            </a:pPr>
            <a:r>
              <a:rPr lang="en-US" sz="4967">
                <a:solidFill>
                  <a:srgbClr val="000000"/>
                </a:solidFill>
                <a:latin typeface="Archivo Black"/>
              </a:rPr>
              <a:t>Top Expensive Sellers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2D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3200" y="1778526"/>
            <a:ext cx="16230600" cy="2381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33193" y="130924"/>
            <a:ext cx="12671844" cy="1204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37"/>
              </a:lnSpc>
            </a:pPr>
            <a:r>
              <a:rPr lang="en-US" sz="7026">
                <a:solidFill>
                  <a:srgbClr val="061313"/>
                </a:solidFill>
                <a:latin typeface="Open Sans Extra Bold"/>
              </a:rPr>
              <a:t>More Insights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5259" y="2588794"/>
            <a:ext cx="16230607" cy="560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unito"/>
              </a:rPr>
              <a:t>True Bl had the highest Sum of actual_price at 2512736, followed by Pu at 2255030 and REEB at 2169415.</a:t>
            </a:r>
          </a:p>
          <a:p>
            <a:pPr>
              <a:lnSpc>
                <a:spcPts val="5599"/>
              </a:lnSpc>
            </a:p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unito"/>
              </a:rPr>
              <a:t>True Bl accounted for 36.22% of Sum of actual_price.</a:t>
            </a:r>
          </a:p>
          <a:p>
            <a:pPr>
              <a:lnSpc>
                <a:spcPts val="5599"/>
              </a:lnSpc>
            </a:p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unito"/>
              </a:rPr>
              <a:t>At 4,023.80, ARBO had the highest Rating and was 23.54% higher than Free Authori, which had the lowest Rating at 3,257.20.</a:t>
            </a:r>
          </a:p>
          <a:p>
            <a:pPr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45" r="0" b="-119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842538" y="5067300"/>
            <a:ext cx="11530893" cy="152400"/>
            <a:chOff x="0" y="0"/>
            <a:chExt cx="9194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63107" y="304800"/>
              <a:ext cx="59258662" cy="203200"/>
            </a:xfrm>
            <a:custGeom>
              <a:avLst/>
              <a:gdLst/>
              <a:ahLst/>
              <a:cxnLst/>
              <a:rect r="r" b="b" t="t" l="l"/>
              <a:pathLst>
                <a:path h="203200" w="59258662">
                  <a:moveTo>
                    <a:pt x="722667" y="0"/>
                  </a:moveTo>
                  <a:cubicBezTo>
                    <a:pt x="1120134" y="0"/>
                    <a:pt x="1445333" y="45720"/>
                    <a:pt x="1445333" y="101600"/>
                  </a:cubicBezTo>
                  <a:cubicBezTo>
                    <a:pt x="1445333" y="157480"/>
                    <a:pt x="1120134" y="203200"/>
                    <a:pt x="722667" y="203200"/>
                  </a:cubicBezTo>
                  <a:cubicBezTo>
                    <a:pt x="325200" y="203200"/>
                    <a:pt x="0" y="157480"/>
                    <a:pt x="0" y="101600"/>
                  </a:cubicBezTo>
                  <a:cubicBezTo>
                    <a:pt x="0" y="45720"/>
                    <a:pt x="325200" y="0"/>
                    <a:pt x="722667" y="0"/>
                  </a:cubicBezTo>
                  <a:close/>
                  <a:moveTo>
                    <a:pt x="3613333" y="0"/>
                  </a:moveTo>
                  <a:cubicBezTo>
                    <a:pt x="4010800" y="0"/>
                    <a:pt x="4336000" y="45720"/>
                    <a:pt x="4336000" y="101600"/>
                  </a:cubicBezTo>
                  <a:cubicBezTo>
                    <a:pt x="4336000" y="157480"/>
                    <a:pt x="4010800" y="203200"/>
                    <a:pt x="3613333" y="203200"/>
                  </a:cubicBezTo>
                  <a:cubicBezTo>
                    <a:pt x="3215867" y="203200"/>
                    <a:pt x="2890667" y="157480"/>
                    <a:pt x="2890667" y="101600"/>
                  </a:cubicBezTo>
                  <a:cubicBezTo>
                    <a:pt x="2890667" y="45720"/>
                    <a:pt x="3215867" y="0"/>
                    <a:pt x="3613333" y="0"/>
                  </a:cubicBezTo>
                  <a:close/>
                  <a:moveTo>
                    <a:pt x="6504000" y="0"/>
                  </a:moveTo>
                  <a:cubicBezTo>
                    <a:pt x="6901467" y="0"/>
                    <a:pt x="7226666" y="45720"/>
                    <a:pt x="7226666" y="101600"/>
                  </a:cubicBezTo>
                  <a:cubicBezTo>
                    <a:pt x="7226666" y="157480"/>
                    <a:pt x="6901467" y="203200"/>
                    <a:pt x="6504000" y="203200"/>
                  </a:cubicBezTo>
                  <a:cubicBezTo>
                    <a:pt x="6106533" y="203200"/>
                    <a:pt x="5781333" y="157480"/>
                    <a:pt x="5781333" y="101600"/>
                  </a:cubicBezTo>
                  <a:cubicBezTo>
                    <a:pt x="5781333" y="45720"/>
                    <a:pt x="6106533" y="0"/>
                    <a:pt x="6504000" y="0"/>
                  </a:cubicBezTo>
                  <a:close/>
                  <a:moveTo>
                    <a:pt x="9394667" y="0"/>
                  </a:moveTo>
                  <a:cubicBezTo>
                    <a:pt x="9792132" y="0"/>
                    <a:pt x="10117333" y="45720"/>
                    <a:pt x="10117333" y="101600"/>
                  </a:cubicBezTo>
                  <a:cubicBezTo>
                    <a:pt x="10117333" y="157480"/>
                    <a:pt x="9792132" y="203200"/>
                    <a:pt x="9394667" y="203200"/>
                  </a:cubicBezTo>
                  <a:cubicBezTo>
                    <a:pt x="8997200" y="203200"/>
                    <a:pt x="8672000" y="157480"/>
                    <a:pt x="8672000" y="101600"/>
                  </a:cubicBezTo>
                  <a:cubicBezTo>
                    <a:pt x="8672000" y="45720"/>
                    <a:pt x="8997200" y="0"/>
                    <a:pt x="9394667" y="0"/>
                  </a:cubicBezTo>
                  <a:close/>
                  <a:moveTo>
                    <a:pt x="12285333" y="0"/>
                  </a:moveTo>
                  <a:cubicBezTo>
                    <a:pt x="12682799" y="0"/>
                    <a:pt x="13008000" y="45720"/>
                    <a:pt x="13008000" y="101600"/>
                  </a:cubicBezTo>
                  <a:cubicBezTo>
                    <a:pt x="13008000" y="157480"/>
                    <a:pt x="12682799" y="203200"/>
                    <a:pt x="12285333" y="203200"/>
                  </a:cubicBezTo>
                  <a:cubicBezTo>
                    <a:pt x="11887866" y="203200"/>
                    <a:pt x="11562666" y="157480"/>
                    <a:pt x="11562666" y="101600"/>
                  </a:cubicBezTo>
                  <a:cubicBezTo>
                    <a:pt x="11562666" y="45720"/>
                    <a:pt x="11887866" y="0"/>
                    <a:pt x="12285333" y="0"/>
                  </a:cubicBezTo>
                  <a:close/>
                  <a:moveTo>
                    <a:pt x="15175999" y="0"/>
                  </a:moveTo>
                  <a:cubicBezTo>
                    <a:pt x="15573465" y="0"/>
                    <a:pt x="15898666" y="45720"/>
                    <a:pt x="15898666" y="101600"/>
                  </a:cubicBezTo>
                  <a:cubicBezTo>
                    <a:pt x="15898666" y="157480"/>
                    <a:pt x="15573465" y="203200"/>
                    <a:pt x="15175999" y="203200"/>
                  </a:cubicBezTo>
                  <a:cubicBezTo>
                    <a:pt x="14778533" y="203200"/>
                    <a:pt x="14453333" y="157480"/>
                    <a:pt x="14453333" y="101600"/>
                  </a:cubicBezTo>
                  <a:cubicBezTo>
                    <a:pt x="14453333" y="45720"/>
                    <a:pt x="14778533" y="0"/>
                    <a:pt x="15175999" y="0"/>
                  </a:cubicBezTo>
                  <a:close/>
                  <a:moveTo>
                    <a:pt x="18066666" y="0"/>
                  </a:moveTo>
                  <a:cubicBezTo>
                    <a:pt x="18464132" y="0"/>
                    <a:pt x="18789332" y="45720"/>
                    <a:pt x="18789332" y="101600"/>
                  </a:cubicBezTo>
                  <a:cubicBezTo>
                    <a:pt x="18789332" y="157480"/>
                    <a:pt x="18464132" y="203200"/>
                    <a:pt x="18066666" y="203200"/>
                  </a:cubicBezTo>
                  <a:cubicBezTo>
                    <a:pt x="17669200" y="203200"/>
                    <a:pt x="17343998" y="157480"/>
                    <a:pt x="17343998" y="101600"/>
                  </a:cubicBezTo>
                  <a:cubicBezTo>
                    <a:pt x="17343998" y="45720"/>
                    <a:pt x="17669200" y="0"/>
                    <a:pt x="18066666" y="0"/>
                  </a:cubicBezTo>
                  <a:close/>
                  <a:moveTo>
                    <a:pt x="20957331" y="0"/>
                  </a:moveTo>
                  <a:cubicBezTo>
                    <a:pt x="21354799" y="0"/>
                    <a:pt x="21679999" y="45720"/>
                    <a:pt x="21679999" y="101600"/>
                  </a:cubicBezTo>
                  <a:cubicBezTo>
                    <a:pt x="21679999" y="157480"/>
                    <a:pt x="21354799" y="203200"/>
                    <a:pt x="20957331" y="203200"/>
                  </a:cubicBezTo>
                  <a:cubicBezTo>
                    <a:pt x="20559866" y="203200"/>
                    <a:pt x="20234665" y="157480"/>
                    <a:pt x="20234665" y="101600"/>
                  </a:cubicBezTo>
                  <a:cubicBezTo>
                    <a:pt x="20234665" y="45720"/>
                    <a:pt x="20559866" y="0"/>
                    <a:pt x="20957331" y="0"/>
                  </a:cubicBezTo>
                  <a:close/>
                  <a:moveTo>
                    <a:pt x="23847998" y="0"/>
                  </a:moveTo>
                  <a:cubicBezTo>
                    <a:pt x="24245464" y="0"/>
                    <a:pt x="24570666" y="45720"/>
                    <a:pt x="24570666" y="101600"/>
                  </a:cubicBezTo>
                  <a:cubicBezTo>
                    <a:pt x="24570666" y="157480"/>
                    <a:pt x="24245464" y="203200"/>
                    <a:pt x="23847998" y="203200"/>
                  </a:cubicBezTo>
                  <a:cubicBezTo>
                    <a:pt x="23450533" y="203200"/>
                    <a:pt x="23125332" y="157480"/>
                    <a:pt x="23125332" y="101600"/>
                  </a:cubicBezTo>
                  <a:cubicBezTo>
                    <a:pt x="23125332" y="45720"/>
                    <a:pt x="23450533" y="0"/>
                    <a:pt x="23847998" y="0"/>
                  </a:cubicBezTo>
                  <a:close/>
                  <a:moveTo>
                    <a:pt x="26738665" y="0"/>
                  </a:moveTo>
                  <a:cubicBezTo>
                    <a:pt x="27136133" y="0"/>
                    <a:pt x="27461331" y="45720"/>
                    <a:pt x="27461331" y="101600"/>
                  </a:cubicBezTo>
                  <a:cubicBezTo>
                    <a:pt x="27461331" y="157480"/>
                    <a:pt x="27136133" y="203200"/>
                    <a:pt x="26738665" y="203200"/>
                  </a:cubicBezTo>
                  <a:cubicBezTo>
                    <a:pt x="26341198" y="203200"/>
                    <a:pt x="26015999" y="157480"/>
                    <a:pt x="26015999" y="101600"/>
                  </a:cubicBezTo>
                  <a:cubicBezTo>
                    <a:pt x="26015999" y="45720"/>
                    <a:pt x="26341198" y="0"/>
                    <a:pt x="26738665" y="0"/>
                  </a:cubicBezTo>
                  <a:close/>
                  <a:moveTo>
                    <a:pt x="29629332" y="0"/>
                  </a:moveTo>
                  <a:cubicBezTo>
                    <a:pt x="30026796" y="0"/>
                    <a:pt x="30351998" y="45720"/>
                    <a:pt x="30351998" y="101600"/>
                  </a:cubicBezTo>
                  <a:cubicBezTo>
                    <a:pt x="30351998" y="157480"/>
                    <a:pt x="30026796" y="203200"/>
                    <a:pt x="29629332" y="203200"/>
                  </a:cubicBezTo>
                  <a:cubicBezTo>
                    <a:pt x="29231865" y="203200"/>
                    <a:pt x="28906666" y="157480"/>
                    <a:pt x="28906666" y="101600"/>
                  </a:cubicBezTo>
                  <a:cubicBezTo>
                    <a:pt x="28906666" y="45720"/>
                    <a:pt x="29231865" y="0"/>
                    <a:pt x="29629332" y="0"/>
                  </a:cubicBezTo>
                  <a:close/>
                  <a:moveTo>
                    <a:pt x="32519999" y="0"/>
                  </a:moveTo>
                  <a:cubicBezTo>
                    <a:pt x="32917463" y="0"/>
                    <a:pt x="33242665" y="45720"/>
                    <a:pt x="33242665" y="101600"/>
                  </a:cubicBezTo>
                  <a:cubicBezTo>
                    <a:pt x="33242665" y="157480"/>
                    <a:pt x="32917463" y="203200"/>
                    <a:pt x="32519999" y="203200"/>
                  </a:cubicBezTo>
                  <a:cubicBezTo>
                    <a:pt x="32122532" y="203200"/>
                    <a:pt x="31797330" y="157480"/>
                    <a:pt x="31797330" y="101600"/>
                  </a:cubicBezTo>
                  <a:cubicBezTo>
                    <a:pt x="31797330" y="45720"/>
                    <a:pt x="32122532" y="0"/>
                    <a:pt x="32519999" y="0"/>
                  </a:cubicBezTo>
                  <a:close/>
                  <a:moveTo>
                    <a:pt x="35410663" y="0"/>
                  </a:moveTo>
                  <a:cubicBezTo>
                    <a:pt x="35808130" y="0"/>
                    <a:pt x="36133332" y="45720"/>
                    <a:pt x="36133332" y="101600"/>
                  </a:cubicBezTo>
                  <a:cubicBezTo>
                    <a:pt x="36133332" y="157480"/>
                    <a:pt x="35808130" y="203200"/>
                    <a:pt x="35410663" y="203200"/>
                  </a:cubicBezTo>
                  <a:cubicBezTo>
                    <a:pt x="35013199" y="203200"/>
                    <a:pt x="34687997" y="157480"/>
                    <a:pt x="34687997" y="101600"/>
                  </a:cubicBezTo>
                  <a:cubicBezTo>
                    <a:pt x="34687997" y="45720"/>
                    <a:pt x="35013199" y="0"/>
                    <a:pt x="35410663" y="0"/>
                  </a:cubicBezTo>
                  <a:close/>
                  <a:moveTo>
                    <a:pt x="38301330" y="0"/>
                  </a:moveTo>
                  <a:cubicBezTo>
                    <a:pt x="38698797" y="0"/>
                    <a:pt x="39023996" y="45720"/>
                    <a:pt x="39023996" y="101600"/>
                  </a:cubicBezTo>
                  <a:cubicBezTo>
                    <a:pt x="39023996" y="157480"/>
                    <a:pt x="38698797" y="203200"/>
                    <a:pt x="38301330" y="203200"/>
                  </a:cubicBezTo>
                  <a:cubicBezTo>
                    <a:pt x="37903866" y="203200"/>
                    <a:pt x="37578664" y="157480"/>
                    <a:pt x="37578664" y="101600"/>
                  </a:cubicBezTo>
                  <a:cubicBezTo>
                    <a:pt x="37578664" y="45720"/>
                    <a:pt x="37903866" y="0"/>
                    <a:pt x="38301330" y="0"/>
                  </a:cubicBezTo>
                  <a:close/>
                  <a:moveTo>
                    <a:pt x="41191997" y="0"/>
                  </a:moveTo>
                  <a:cubicBezTo>
                    <a:pt x="41589464" y="0"/>
                    <a:pt x="41914663" y="45720"/>
                    <a:pt x="41914663" y="101600"/>
                  </a:cubicBezTo>
                  <a:cubicBezTo>
                    <a:pt x="41914663" y="157480"/>
                    <a:pt x="41589464" y="203200"/>
                    <a:pt x="41191997" y="203200"/>
                  </a:cubicBezTo>
                  <a:cubicBezTo>
                    <a:pt x="40794530" y="203200"/>
                    <a:pt x="40469331" y="157480"/>
                    <a:pt x="40469331" y="101600"/>
                  </a:cubicBezTo>
                  <a:cubicBezTo>
                    <a:pt x="40469331" y="45720"/>
                    <a:pt x="40794530" y="0"/>
                    <a:pt x="41191997" y="0"/>
                  </a:cubicBezTo>
                  <a:close/>
                  <a:moveTo>
                    <a:pt x="44082664" y="0"/>
                  </a:moveTo>
                  <a:cubicBezTo>
                    <a:pt x="44480131" y="0"/>
                    <a:pt x="44805330" y="45720"/>
                    <a:pt x="44805330" y="101600"/>
                  </a:cubicBezTo>
                  <a:cubicBezTo>
                    <a:pt x="44805330" y="157480"/>
                    <a:pt x="44480131" y="203200"/>
                    <a:pt x="44082664" y="203200"/>
                  </a:cubicBezTo>
                  <a:cubicBezTo>
                    <a:pt x="43685194" y="203200"/>
                    <a:pt x="43359998" y="157480"/>
                    <a:pt x="43359998" y="101600"/>
                  </a:cubicBezTo>
                  <a:cubicBezTo>
                    <a:pt x="43359998" y="45720"/>
                    <a:pt x="43685194" y="0"/>
                    <a:pt x="44082664" y="0"/>
                  </a:cubicBezTo>
                  <a:close/>
                  <a:moveTo>
                    <a:pt x="46973331" y="0"/>
                  </a:moveTo>
                  <a:cubicBezTo>
                    <a:pt x="47370798" y="0"/>
                    <a:pt x="47695997" y="45720"/>
                    <a:pt x="47695997" y="101600"/>
                  </a:cubicBezTo>
                  <a:cubicBezTo>
                    <a:pt x="47695997" y="157480"/>
                    <a:pt x="47370798" y="203200"/>
                    <a:pt x="46973331" y="203200"/>
                  </a:cubicBezTo>
                  <a:cubicBezTo>
                    <a:pt x="46575861" y="203200"/>
                    <a:pt x="46250665" y="157480"/>
                    <a:pt x="46250665" y="101600"/>
                  </a:cubicBezTo>
                  <a:cubicBezTo>
                    <a:pt x="46250665" y="45720"/>
                    <a:pt x="46575861" y="0"/>
                    <a:pt x="46973331" y="0"/>
                  </a:cubicBezTo>
                  <a:close/>
                  <a:moveTo>
                    <a:pt x="49863998" y="0"/>
                  </a:moveTo>
                  <a:cubicBezTo>
                    <a:pt x="50261465" y="0"/>
                    <a:pt x="50586664" y="45720"/>
                    <a:pt x="50586664" y="101600"/>
                  </a:cubicBezTo>
                  <a:cubicBezTo>
                    <a:pt x="50586664" y="157480"/>
                    <a:pt x="50261465" y="203200"/>
                    <a:pt x="49863998" y="203200"/>
                  </a:cubicBezTo>
                  <a:cubicBezTo>
                    <a:pt x="49466528" y="203200"/>
                    <a:pt x="49141329" y="157480"/>
                    <a:pt x="49141329" y="101600"/>
                  </a:cubicBezTo>
                  <a:cubicBezTo>
                    <a:pt x="49141329" y="45720"/>
                    <a:pt x="49466528" y="0"/>
                    <a:pt x="49863998" y="0"/>
                  </a:cubicBezTo>
                  <a:close/>
                  <a:moveTo>
                    <a:pt x="52754662" y="0"/>
                  </a:moveTo>
                  <a:cubicBezTo>
                    <a:pt x="53152132" y="0"/>
                    <a:pt x="53477328" y="45720"/>
                    <a:pt x="53477328" y="101600"/>
                  </a:cubicBezTo>
                  <a:cubicBezTo>
                    <a:pt x="53477328" y="157480"/>
                    <a:pt x="53152132" y="203200"/>
                    <a:pt x="52754662" y="203200"/>
                  </a:cubicBezTo>
                  <a:cubicBezTo>
                    <a:pt x="52357191" y="203200"/>
                    <a:pt x="52031996" y="157480"/>
                    <a:pt x="52031996" y="101600"/>
                  </a:cubicBezTo>
                  <a:cubicBezTo>
                    <a:pt x="52031996" y="45720"/>
                    <a:pt x="52357191" y="0"/>
                    <a:pt x="52754662" y="0"/>
                  </a:cubicBezTo>
                  <a:close/>
                  <a:moveTo>
                    <a:pt x="55645332" y="0"/>
                  </a:moveTo>
                  <a:cubicBezTo>
                    <a:pt x="56042796" y="0"/>
                    <a:pt x="56367998" y="45720"/>
                    <a:pt x="56367998" y="101600"/>
                  </a:cubicBezTo>
                  <a:cubicBezTo>
                    <a:pt x="56367998" y="157480"/>
                    <a:pt x="56042796" y="203200"/>
                    <a:pt x="55645332" y="203200"/>
                  </a:cubicBezTo>
                  <a:cubicBezTo>
                    <a:pt x="55247862" y="203200"/>
                    <a:pt x="54922666" y="157480"/>
                    <a:pt x="54922666" y="101600"/>
                  </a:cubicBezTo>
                  <a:cubicBezTo>
                    <a:pt x="54922666" y="45720"/>
                    <a:pt x="55247862" y="0"/>
                    <a:pt x="55645332" y="0"/>
                  </a:cubicBezTo>
                  <a:close/>
                  <a:moveTo>
                    <a:pt x="58535996" y="0"/>
                  </a:moveTo>
                  <a:cubicBezTo>
                    <a:pt x="58933466" y="0"/>
                    <a:pt x="59258662" y="45720"/>
                    <a:pt x="59258662" y="101600"/>
                  </a:cubicBezTo>
                  <a:cubicBezTo>
                    <a:pt x="59258662" y="157480"/>
                    <a:pt x="58933466" y="203200"/>
                    <a:pt x="58535996" y="203200"/>
                  </a:cubicBezTo>
                  <a:cubicBezTo>
                    <a:pt x="58138525" y="203200"/>
                    <a:pt x="57813330" y="157480"/>
                    <a:pt x="57813330" y="101600"/>
                  </a:cubicBezTo>
                  <a:cubicBezTo>
                    <a:pt x="57813330" y="45720"/>
                    <a:pt x="58138525" y="0"/>
                    <a:pt x="58535996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29245" y="4104572"/>
            <a:ext cx="8852990" cy="146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00"/>
              </a:lnSpc>
            </a:pPr>
            <a:r>
              <a:rPr lang="en-US" sz="10000" spc="-130">
                <a:solidFill>
                  <a:srgbClr val="FFFFFF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55436"/>
            <a:ext cx="6263545" cy="6593205"/>
          </a:xfrm>
          <a:custGeom>
            <a:avLst/>
            <a:gdLst/>
            <a:ahLst/>
            <a:cxnLst/>
            <a:rect r="r" b="b" t="t" l="l"/>
            <a:pathLst>
              <a:path h="6593205" w="6263545">
                <a:moveTo>
                  <a:pt x="0" y="0"/>
                </a:moveTo>
                <a:lnTo>
                  <a:pt x="6263545" y="0"/>
                </a:lnTo>
                <a:lnTo>
                  <a:pt x="6263545" y="6593205"/>
                </a:lnTo>
                <a:lnTo>
                  <a:pt x="0" y="6593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6402" y="8562947"/>
            <a:ext cx="456448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D705"/>
                </a:solidFill>
                <a:latin typeface="Montserrat Ultra-Bold"/>
              </a:rPr>
              <a:t>Ecommerce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86040" y="2357161"/>
            <a:ext cx="9568269" cy="75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With the rise of online shopping in India, it's become crucial to analyze product information in detail. This will benefit both businesses and consumers. 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This project will dive deep into product data from a leading Indian e-commerce platform to achieve the following goals:</a:t>
            </a:r>
          </a:p>
          <a:p>
            <a:pPr>
              <a:lnSpc>
                <a:spcPts val="3360"/>
              </a:lnSpc>
            </a:pP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Gain insights into the Indian e-commerce landscape.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Inform strategic decisions and optimizations for businesses and consumers.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Identify popular product categories and brands.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Analyze pricing trends and discount strategies.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Understand seller behavior and performance.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Investigate customer preferences and product satisfaction.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Explore correlations between product attributes (price, rating, brand).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393730"/>
                </a:solidFill>
                <a:latin typeface="Montserrat"/>
              </a:rPr>
              <a:t>Uncover hidden trends and patterns in product descriptions (Optional).</a:t>
            </a:r>
          </a:p>
          <a:p>
            <a:pPr>
              <a:lnSpc>
                <a:spcPts val="33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286040" y="1150661"/>
            <a:ext cx="692881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EA2B"/>
                </a:solidFill>
                <a:latin typeface="Archivo Black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86885" y="2137060"/>
            <a:ext cx="6832818" cy="6012880"/>
          </a:xfrm>
          <a:custGeom>
            <a:avLst/>
            <a:gdLst/>
            <a:ahLst/>
            <a:cxnLst/>
            <a:rect r="r" b="b" t="t" l="l"/>
            <a:pathLst>
              <a:path h="6012880" w="6832818">
                <a:moveTo>
                  <a:pt x="0" y="0"/>
                </a:moveTo>
                <a:lnTo>
                  <a:pt x="6832819" y="0"/>
                </a:lnTo>
                <a:lnTo>
                  <a:pt x="6832819" y="6012880"/>
                </a:lnTo>
                <a:lnTo>
                  <a:pt x="0" y="601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111" y="191135"/>
            <a:ext cx="6928811" cy="83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59"/>
              </a:lnSpc>
            </a:pPr>
            <a:r>
              <a:rPr lang="en-US" sz="4899">
                <a:solidFill>
                  <a:srgbClr val="FF9C19"/>
                </a:solidFill>
                <a:latin typeface="Archivo Black"/>
              </a:rPr>
              <a:t>About the Dataset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1111" y="971550"/>
            <a:ext cx="11266353" cy="970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Title: Product name on the platform.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Id: Internal product identifier.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Price: Base price (without discounts).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Rating: Average customer rating.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Brand: Manufacturer or brand associated with the product.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Category: Broad product classification for browsing.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Crawled Date: Date/time product info was collected.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Description: Product details, features, and specifications.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Discount (Optional): Percentage discount offered.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Images: URLs for product images from different angles.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Stock: In stock (true) or Out of stock (false).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PID (Optional): Unique internal product identifier.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Details: Additional product specifications beyond title/description.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Seller: Name of the product seller on the platform.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Selling Price: Current product price considering discounts.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Sub-Category: More specific product classification within a category.</a:t>
            </a:r>
          </a:p>
          <a:p>
            <a:pPr marL="591214" indent="-295607" lvl="1">
              <a:lnSpc>
                <a:spcPts val="3833"/>
              </a:lnSpc>
              <a:buFont typeface="Arial"/>
              <a:buChar char="•"/>
            </a:pPr>
            <a:r>
              <a:rPr lang="en-US" sz="2738">
                <a:solidFill>
                  <a:srgbClr val="232529"/>
                </a:solidFill>
                <a:latin typeface="Montserrat"/>
              </a:rPr>
              <a:t>URL: Link to the product page for viewing or purchase.</a:t>
            </a:r>
          </a:p>
          <a:p>
            <a:pPr>
              <a:lnSpc>
                <a:spcPts val="383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1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1022" y="3745629"/>
            <a:ext cx="2075758" cy="2611017"/>
          </a:xfrm>
          <a:custGeom>
            <a:avLst/>
            <a:gdLst/>
            <a:ahLst/>
            <a:cxnLst/>
            <a:rect r="r" b="b" t="t" l="l"/>
            <a:pathLst>
              <a:path h="2611017" w="2075758">
                <a:moveTo>
                  <a:pt x="0" y="0"/>
                </a:moveTo>
                <a:lnTo>
                  <a:pt x="2075758" y="0"/>
                </a:lnTo>
                <a:lnTo>
                  <a:pt x="2075758" y="2611017"/>
                </a:lnTo>
                <a:lnTo>
                  <a:pt x="0" y="2611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29507" y="5051137"/>
            <a:ext cx="3794591" cy="1248765"/>
          </a:xfrm>
          <a:custGeom>
            <a:avLst/>
            <a:gdLst/>
            <a:ahLst/>
            <a:cxnLst/>
            <a:rect r="r" b="b" t="t" l="l"/>
            <a:pathLst>
              <a:path h="1248765" w="3794591">
                <a:moveTo>
                  <a:pt x="0" y="0"/>
                </a:moveTo>
                <a:lnTo>
                  <a:pt x="3794591" y="0"/>
                </a:lnTo>
                <a:lnTo>
                  <a:pt x="3794591" y="1248766"/>
                </a:lnTo>
                <a:lnTo>
                  <a:pt x="0" y="124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00398" y="5155581"/>
            <a:ext cx="4154611" cy="1223722"/>
          </a:xfrm>
          <a:custGeom>
            <a:avLst/>
            <a:gdLst/>
            <a:ahLst/>
            <a:cxnLst/>
            <a:rect r="r" b="b" t="t" l="l"/>
            <a:pathLst>
              <a:path h="1223722" w="4154611">
                <a:moveTo>
                  <a:pt x="0" y="0"/>
                </a:moveTo>
                <a:lnTo>
                  <a:pt x="4154611" y="0"/>
                </a:lnTo>
                <a:lnTo>
                  <a:pt x="4154611" y="1223722"/>
                </a:lnTo>
                <a:lnTo>
                  <a:pt x="0" y="12237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31814" y="3745629"/>
            <a:ext cx="1919290" cy="2633674"/>
          </a:xfrm>
          <a:custGeom>
            <a:avLst/>
            <a:gdLst/>
            <a:ahLst/>
            <a:cxnLst/>
            <a:rect r="r" b="b" t="t" l="l"/>
            <a:pathLst>
              <a:path h="2633674" w="1919290">
                <a:moveTo>
                  <a:pt x="0" y="0"/>
                </a:moveTo>
                <a:lnTo>
                  <a:pt x="1919290" y="0"/>
                </a:lnTo>
                <a:lnTo>
                  <a:pt x="1919290" y="2633674"/>
                </a:lnTo>
                <a:lnTo>
                  <a:pt x="0" y="2633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6402" y="8715347"/>
            <a:ext cx="456448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D705"/>
                </a:solidFill>
                <a:latin typeface="Montserrat Ultra-Bold"/>
              </a:rPr>
              <a:t>Ecommerce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56186" y="1302479"/>
            <a:ext cx="10975627" cy="90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3"/>
              </a:lnSpc>
            </a:pPr>
            <a:r>
              <a:rPr lang="en-US" sz="5267">
                <a:solidFill>
                  <a:srgbClr val="FFEA2B"/>
                </a:solidFill>
                <a:latin typeface="Archivo Black"/>
              </a:rPr>
              <a:t>Tools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70356" y="2448557"/>
            <a:ext cx="9147288" cy="4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FFFF"/>
                </a:solidFill>
                <a:latin typeface="Montserrat"/>
              </a:rPr>
              <a:t>To achieve the goals mentioned the tools used 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8654" y="6924191"/>
            <a:ext cx="33004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Excel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63245" y="6924191"/>
            <a:ext cx="33004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PowerBI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0398" y="6745121"/>
            <a:ext cx="33004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Python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58806" y="6924191"/>
            <a:ext cx="33004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PowerPoint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D21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97110" y="1279618"/>
            <a:ext cx="8293780" cy="95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3"/>
              </a:lnSpc>
            </a:pPr>
            <a:r>
              <a:rPr lang="en-US" sz="5567">
                <a:solidFill>
                  <a:srgbClr val="FFEA2B"/>
                </a:solidFill>
                <a:latin typeface="Archivo Black"/>
              </a:rPr>
              <a:t>The Process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1436" y="3210440"/>
            <a:ext cx="4290776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Data Cleaning</a:t>
            </a:r>
          </a:p>
          <a:p>
            <a:pPr algn="ctr">
              <a:lnSpc>
                <a:spcPts val="4479"/>
              </a:lnSpc>
            </a:pPr>
          </a:p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Data in Json format</a:t>
            </a:r>
          </a:p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Not clean</a:t>
            </a:r>
          </a:p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0 in important fields</a:t>
            </a:r>
          </a:p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Blank fields</a:t>
            </a:r>
          </a:p>
          <a:p>
            <a:pPr>
              <a:lnSpc>
                <a:spcPts val="44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998612" y="3239015"/>
            <a:ext cx="4290776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Understanding Data</a:t>
            </a:r>
          </a:p>
          <a:p>
            <a:pPr>
              <a:lnSpc>
                <a:spcPts val="4479"/>
              </a:lnSpc>
            </a:pPr>
          </a:p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Column names and what they mean</a:t>
            </a:r>
          </a:p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Role of each columns 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968524" y="3322497"/>
            <a:ext cx="4290776" cy="376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Finding Insights and Visualization</a:t>
            </a:r>
          </a:p>
          <a:p>
            <a:pPr>
              <a:lnSpc>
                <a:spcPts val="3360"/>
              </a:lnSpc>
            </a:pPr>
          </a:p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Relationship across data</a:t>
            </a:r>
          </a:p>
          <a:p>
            <a:pPr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How to present the findings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68445" y="519369"/>
            <a:ext cx="7556359" cy="131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33"/>
              </a:lnSpc>
            </a:pPr>
            <a:r>
              <a:rPr lang="en-US" sz="7666">
                <a:solidFill>
                  <a:srgbClr val="D1CA93"/>
                </a:solidFill>
                <a:latin typeface="Archivo Black"/>
              </a:rPr>
              <a:t>Findings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575134" y="1781953"/>
            <a:ext cx="5966650" cy="4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3"/>
              </a:lnSpc>
            </a:pPr>
            <a:r>
              <a:rPr lang="en-US" sz="2738">
                <a:solidFill>
                  <a:srgbClr val="2D2150"/>
                </a:solidFill>
                <a:latin typeface="Montserrat"/>
              </a:rPr>
              <a:t>Some intresting factors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46034" y="1639681"/>
            <a:ext cx="8711245" cy="7893116"/>
            <a:chOff x="0" y="0"/>
            <a:chExt cx="11614993" cy="1052415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198172" y="228742"/>
              <a:ext cx="3587145" cy="3220575"/>
              <a:chOff x="0" y="0"/>
              <a:chExt cx="1076124" cy="96615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76124" cy="966155"/>
              </a:xfrm>
              <a:custGeom>
                <a:avLst/>
                <a:gdLst/>
                <a:ahLst/>
                <a:cxnLst/>
                <a:rect r="r" b="b" t="t" l="l"/>
                <a:pathLst>
                  <a:path h="966155" w="1076124">
                    <a:moveTo>
                      <a:pt x="538062" y="0"/>
                    </a:moveTo>
                    <a:cubicBezTo>
                      <a:pt x="240899" y="0"/>
                      <a:pt x="0" y="216281"/>
                      <a:pt x="0" y="483078"/>
                    </a:cubicBezTo>
                    <a:cubicBezTo>
                      <a:pt x="0" y="749874"/>
                      <a:pt x="240899" y="966155"/>
                      <a:pt x="538062" y="966155"/>
                    </a:cubicBezTo>
                    <a:cubicBezTo>
                      <a:pt x="835226" y="966155"/>
                      <a:pt x="1076124" y="749874"/>
                      <a:pt x="1076124" y="483078"/>
                    </a:cubicBezTo>
                    <a:cubicBezTo>
                      <a:pt x="1076124" y="216281"/>
                      <a:pt x="835226" y="0"/>
                      <a:pt x="538062" y="0"/>
                    </a:cubicBezTo>
                    <a:close/>
                  </a:path>
                </a:pathLst>
              </a:custGeom>
              <a:solidFill>
                <a:srgbClr val="D1CA93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00887" y="52477"/>
                <a:ext cx="874351" cy="8231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000000"/>
                    </a:solidFill>
                    <a:latin typeface="Lato Bold"/>
                  </a:rPr>
                  <a:t>Cotton Tencel Blend</a:t>
                </a: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114165" y="2859793"/>
              <a:ext cx="3981346" cy="3768033"/>
              <a:chOff x="0" y="0"/>
              <a:chExt cx="926588" cy="8769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26588" cy="876943"/>
              </a:xfrm>
              <a:custGeom>
                <a:avLst/>
                <a:gdLst/>
                <a:ahLst/>
                <a:cxnLst/>
                <a:rect r="r" b="b" t="t" l="l"/>
                <a:pathLst>
                  <a:path h="876943" w="926588">
                    <a:moveTo>
                      <a:pt x="463294" y="0"/>
                    </a:moveTo>
                    <a:cubicBezTo>
                      <a:pt x="207424" y="0"/>
                      <a:pt x="0" y="196310"/>
                      <a:pt x="0" y="438472"/>
                    </a:cubicBezTo>
                    <a:cubicBezTo>
                      <a:pt x="0" y="680633"/>
                      <a:pt x="207424" y="876943"/>
                      <a:pt x="463294" y="876943"/>
                    </a:cubicBezTo>
                    <a:cubicBezTo>
                      <a:pt x="719164" y="876943"/>
                      <a:pt x="926588" y="680633"/>
                      <a:pt x="926588" y="438472"/>
                    </a:cubicBezTo>
                    <a:cubicBezTo>
                      <a:pt x="926588" y="196310"/>
                      <a:pt x="719164" y="0"/>
                      <a:pt x="463294" y="0"/>
                    </a:cubicBezTo>
                    <a:close/>
                  </a:path>
                </a:pathLst>
              </a:custGeom>
              <a:solidFill>
                <a:srgbClr val="030303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86868" y="44113"/>
                <a:ext cx="752853" cy="7506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100" spc="168">
                    <a:solidFill>
                      <a:srgbClr val="FFFFFF"/>
                    </a:solidFill>
                    <a:latin typeface="Lora Bold"/>
                  </a:rPr>
                  <a:t>MOST USED FABRICS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3808134" cy="3678058"/>
              <a:chOff x="0" y="0"/>
              <a:chExt cx="1063319" cy="102699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63319" cy="1026999"/>
              </a:xfrm>
              <a:custGeom>
                <a:avLst/>
                <a:gdLst/>
                <a:ahLst/>
                <a:cxnLst/>
                <a:rect r="r" b="b" t="t" l="l"/>
                <a:pathLst>
                  <a:path h="1026999" w="1063319">
                    <a:moveTo>
                      <a:pt x="531659" y="0"/>
                    </a:moveTo>
                    <a:cubicBezTo>
                      <a:pt x="238032" y="0"/>
                      <a:pt x="0" y="229901"/>
                      <a:pt x="0" y="513499"/>
                    </a:cubicBezTo>
                    <a:cubicBezTo>
                      <a:pt x="0" y="797097"/>
                      <a:pt x="238032" y="1026999"/>
                      <a:pt x="531659" y="1026999"/>
                    </a:cubicBezTo>
                    <a:cubicBezTo>
                      <a:pt x="825287" y="1026999"/>
                      <a:pt x="1063319" y="797097"/>
                      <a:pt x="1063319" y="513499"/>
                    </a:cubicBezTo>
                    <a:cubicBezTo>
                      <a:pt x="1063319" y="229901"/>
                      <a:pt x="825287" y="0"/>
                      <a:pt x="531659" y="0"/>
                    </a:cubicBezTo>
                    <a:close/>
                  </a:path>
                </a:pathLst>
              </a:custGeom>
              <a:solidFill>
                <a:srgbClr val="EDCCC4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99686" y="58181"/>
                <a:ext cx="863947" cy="872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  <a:spcBef>
                    <a:spcPct val="0"/>
                  </a:spcBef>
                </a:pPr>
                <a:r>
                  <a:rPr lang="en-US" sz="1999">
                    <a:solidFill>
                      <a:srgbClr val="000000"/>
                    </a:solidFill>
                    <a:latin typeface="Lato Bold"/>
                  </a:rPr>
                  <a:t>Cotton Blend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577307" y="4677851"/>
              <a:ext cx="2653520" cy="2511349"/>
              <a:chOff x="0" y="0"/>
              <a:chExt cx="926588" cy="8769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26588" cy="876943"/>
              </a:xfrm>
              <a:custGeom>
                <a:avLst/>
                <a:gdLst/>
                <a:ahLst/>
                <a:cxnLst/>
                <a:rect r="r" b="b" t="t" l="l"/>
                <a:pathLst>
                  <a:path h="876943" w="926588">
                    <a:moveTo>
                      <a:pt x="463294" y="0"/>
                    </a:moveTo>
                    <a:cubicBezTo>
                      <a:pt x="207424" y="0"/>
                      <a:pt x="0" y="196310"/>
                      <a:pt x="0" y="438472"/>
                    </a:cubicBezTo>
                    <a:cubicBezTo>
                      <a:pt x="0" y="680633"/>
                      <a:pt x="207424" y="876943"/>
                      <a:pt x="463294" y="876943"/>
                    </a:cubicBezTo>
                    <a:cubicBezTo>
                      <a:pt x="719164" y="876943"/>
                      <a:pt x="926588" y="680633"/>
                      <a:pt x="926588" y="438472"/>
                    </a:cubicBezTo>
                    <a:cubicBezTo>
                      <a:pt x="926588" y="196310"/>
                      <a:pt x="719164" y="0"/>
                      <a:pt x="463294" y="0"/>
                    </a:cubicBezTo>
                    <a:close/>
                  </a:path>
                </a:pathLst>
              </a:custGeom>
              <a:solidFill>
                <a:srgbClr val="D1CA93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86868" y="44113"/>
                <a:ext cx="752853" cy="7506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>
                    <a:solidFill>
                      <a:srgbClr val="000000"/>
                    </a:solidFill>
                    <a:latin typeface="Lato"/>
                  </a:rPr>
                  <a:t>PolyCotton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9288650" y="5222654"/>
              <a:ext cx="2326343" cy="2201702"/>
              <a:chOff x="0" y="0"/>
              <a:chExt cx="926588" cy="87694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26588" cy="876943"/>
              </a:xfrm>
              <a:custGeom>
                <a:avLst/>
                <a:gdLst/>
                <a:ahLst/>
                <a:cxnLst/>
                <a:rect r="r" b="b" t="t" l="l"/>
                <a:pathLst>
                  <a:path h="876943" w="926588">
                    <a:moveTo>
                      <a:pt x="463294" y="0"/>
                    </a:moveTo>
                    <a:cubicBezTo>
                      <a:pt x="207424" y="0"/>
                      <a:pt x="0" y="196310"/>
                      <a:pt x="0" y="438472"/>
                    </a:cubicBezTo>
                    <a:cubicBezTo>
                      <a:pt x="0" y="680633"/>
                      <a:pt x="207424" y="876943"/>
                      <a:pt x="463294" y="876943"/>
                    </a:cubicBezTo>
                    <a:cubicBezTo>
                      <a:pt x="719164" y="876943"/>
                      <a:pt x="926588" y="680633"/>
                      <a:pt x="926588" y="438472"/>
                    </a:cubicBezTo>
                    <a:cubicBezTo>
                      <a:pt x="926588" y="196310"/>
                      <a:pt x="719164" y="0"/>
                      <a:pt x="463294" y="0"/>
                    </a:cubicBezTo>
                    <a:close/>
                  </a:path>
                </a:pathLst>
              </a:custGeom>
              <a:solidFill>
                <a:srgbClr val="BBD5C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86868" y="44113"/>
                <a:ext cx="752853" cy="75061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  <a:r>
                  <a:rPr lang="en-US" sz="1600">
                    <a:solidFill>
                      <a:srgbClr val="000000"/>
                    </a:solidFill>
                    <a:latin typeface="Lato"/>
                  </a:rPr>
                  <a:t>Polyester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230827" y="7093220"/>
              <a:ext cx="3818746" cy="3430934"/>
              <a:chOff x="0" y="0"/>
              <a:chExt cx="1293884" cy="116248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93884" cy="1162484"/>
              </a:xfrm>
              <a:custGeom>
                <a:avLst/>
                <a:gdLst/>
                <a:ahLst/>
                <a:cxnLst/>
                <a:rect r="r" b="b" t="t" l="l"/>
                <a:pathLst>
                  <a:path h="1162484" w="1293884">
                    <a:moveTo>
                      <a:pt x="646942" y="0"/>
                    </a:moveTo>
                    <a:cubicBezTo>
                      <a:pt x="289646" y="0"/>
                      <a:pt x="0" y="260231"/>
                      <a:pt x="0" y="581242"/>
                    </a:cubicBezTo>
                    <a:cubicBezTo>
                      <a:pt x="0" y="902253"/>
                      <a:pt x="289646" y="1162484"/>
                      <a:pt x="646942" y="1162484"/>
                    </a:cubicBezTo>
                    <a:cubicBezTo>
                      <a:pt x="1004239" y="1162484"/>
                      <a:pt x="1293884" y="902253"/>
                      <a:pt x="1293884" y="581242"/>
                    </a:cubicBezTo>
                    <a:cubicBezTo>
                      <a:pt x="1293884" y="260231"/>
                      <a:pt x="1004239" y="0"/>
                      <a:pt x="646942" y="0"/>
                    </a:cubicBezTo>
                    <a:close/>
                  </a:path>
                </a:pathLst>
              </a:custGeom>
              <a:solidFill>
                <a:srgbClr val="BBD5C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1302" y="70883"/>
                <a:ext cx="1051281" cy="9826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000000"/>
                    </a:solidFill>
                    <a:latin typeface="Lato Bold"/>
                  </a:rPr>
                  <a:t>Cotton Polyester</a:t>
                </a:r>
              </a:p>
            </p:txBody>
          </p:sp>
        </p:grpSp>
        <p:sp>
          <p:nvSpPr>
            <p:cNvPr name="AutoShape 23" id="23"/>
            <p:cNvSpPr/>
            <p:nvPr/>
          </p:nvSpPr>
          <p:spPr>
            <a:xfrm>
              <a:off x="3223106" y="3215301"/>
              <a:ext cx="600766" cy="405910"/>
            </a:xfrm>
            <a:prstGeom prst="line">
              <a:avLst/>
            </a:prstGeom>
            <a:ln cap="flat" w="50800">
              <a:solidFill>
                <a:srgbClr val="030303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8083735" y="5524784"/>
              <a:ext cx="660739" cy="440281"/>
            </a:xfrm>
            <a:prstGeom prst="line">
              <a:avLst/>
            </a:prstGeom>
            <a:ln cap="flat" w="50800">
              <a:solidFill>
                <a:srgbClr val="030303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4512909" y="6542115"/>
              <a:ext cx="146348" cy="334745"/>
            </a:xfrm>
            <a:prstGeom prst="line">
              <a:avLst/>
            </a:prstGeom>
            <a:ln cap="flat" w="50800">
              <a:solidFill>
                <a:srgbClr val="030303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6388528" y="2875730"/>
              <a:ext cx="209257" cy="246670"/>
            </a:xfrm>
            <a:prstGeom prst="line">
              <a:avLst/>
            </a:prstGeom>
            <a:ln cap="flat" w="50800">
              <a:solidFill>
                <a:srgbClr val="030303"/>
              </a:solidFill>
              <a:prstDash val="solid"/>
              <a:headEnd type="triangle" len="med" w="lg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2880432" y="5414667"/>
              <a:ext cx="774543" cy="306910"/>
            </a:xfrm>
            <a:prstGeom prst="line">
              <a:avLst/>
            </a:prstGeom>
            <a:ln cap="flat" w="50800">
              <a:solidFill>
                <a:srgbClr val="030303"/>
              </a:solidFill>
              <a:prstDash val="solid"/>
              <a:headEnd type="triangle" len="med" w="lg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1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09964" y="2250141"/>
            <a:ext cx="9314840" cy="95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3"/>
              </a:lnSpc>
            </a:pPr>
            <a:r>
              <a:rPr lang="en-US" sz="5567">
                <a:solidFill>
                  <a:srgbClr val="FFEA2B"/>
                </a:solidFill>
                <a:latin typeface="Archivo Black"/>
              </a:rPr>
              <a:t>Expensive Catogries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94422" y="3438879"/>
            <a:ext cx="7223609" cy="4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FFFF"/>
                </a:solidFill>
                <a:latin typeface="Montserrat"/>
              </a:rPr>
              <a:t>clothing style that costs more in average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100009" y="1028700"/>
            <a:ext cx="1252694" cy="8229600"/>
            <a:chOff x="0" y="0"/>
            <a:chExt cx="1670258" cy="10972800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1670258" cy="10972800"/>
              <a:chOff x="0" y="0"/>
              <a:chExt cx="2354580" cy="1546846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53310" cy="15468468"/>
              </a:xfrm>
              <a:custGeom>
                <a:avLst/>
                <a:gdLst/>
                <a:ahLst/>
                <a:cxnLst/>
                <a:rect r="r" b="b" t="t" l="l"/>
                <a:pathLst>
                  <a:path h="15468468" w="2353310">
                    <a:moveTo>
                      <a:pt x="784860" y="15401159"/>
                    </a:moveTo>
                    <a:cubicBezTo>
                      <a:pt x="905510" y="15441799"/>
                      <a:pt x="1042670" y="15468468"/>
                      <a:pt x="1177290" y="15468468"/>
                    </a:cubicBezTo>
                    <a:cubicBezTo>
                      <a:pt x="1311910" y="15468468"/>
                      <a:pt x="1441450" y="15445609"/>
                      <a:pt x="1560830" y="15404968"/>
                    </a:cubicBezTo>
                    <a:cubicBezTo>
                      <a:pt x="1563370" y="15403699"/>
                      <a:pt x="1565910" y="15403699"/>
                      <a:pt x="1568450" y="15402429"/>
                    </a:cubicBezTo>
                    <a:cubicBezTo>
                      <a:pt x="2016760" y="15239868"/>
                      <a:pt x="2346960" y="14810609"/>
                      <a:pt x="2353310" y="14270191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4259229"/>
                    </a:lnTo>
                    <a:cubicBezTo>
                      <a:pt x="6350" y="14813149"/>
                      <a:pt x="331470" y="15242409"/>
                      <a:pt x="784860" y="15401159"/>
                    </a:cubicBezTo>
                    <a:close/>
                  </a:path>
                </a:pathLst>
              </a:custGeom>
              <a:solidFill>
                <a:srgbClr val="FFA07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-5400000">
              <a:off x="-4062084" y="5185589"/>
              <a:ext cx="9737276" cy="7364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92"/>
                </a:lnSpc>
              </a:pPr>
              <a:r>
                <a:rPr lang="en-US" sz="3351">
                  <a:solidFill>
                    <a:srgbClr val="FFFFFF"/>
                  </a:solidFill>
                  <a:latin typeface="Montserrat"/>
                </a:rPr>
                <a:t>Blazers, Waistcoats and Suits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03028" y="4253675"/>
            <a:ext cx="1023474" cy="5966650"/>
            <a:chOff x="0" y="0"/>
            <a:chExt cx="1364632" cy="7955533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1295040"/>
              <a:ext cx="1364632" cy="5394298"/>
              <a:chOff x="0" y="0"/>
              <a:chExt cx="2354580" cy="930749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353310" cy="9307498"/>
              </a:xfrm>
              <a:custGeom>
                <a:avLst/>
                <a:gdLst/>
                <a:ahLst/>
                <a:cxnLst/>
                <a:rect r="r" b="b" t="t" l="l"/>
                <a:pathLst>
                  <a:path h="9307498" w="2353310">
                    <a:moveTo>
                      <a:pt x="784860" y="9240188"/>
                    </a:moveTo>
                    <a:cubicBezTo>
                      <a:pt x="905510" y="9280828"/>
                      <a:pt x="1042670" y="9307498"/>
                      <a:pt x="1177290" y="9307498"/>
                    </a:cubicBezTo>
                    <a:cubicBezTo>
                      <a:pt x="1311910" y="9307498"/>
                      <a:pt x="1441450" y="9284638"/>
                      <a:pt x="1560830" y="9243998"/>
                    </a:cubicBezTo>
                    <a:cubicBezTo>
                      <a:pt x="1563370" y="9242728"/>
                      <a:pt x="1565910" y="9242728"/>
                      <a:pt x="1568450" y="9241458"/>
                    </a:cubicBezTo>
                    <a:cubicBezTo>
                      <a:pt x="2016760" y="9078898"/>
                      <a:pt x="2346960" y="8649638"/>
                      <a:pt x="2353310" y="812817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8121954"/>
                    </a:lnTo>
                    <a:cubicBezTo>
                      <a:pt x="6350" y="8652178"/>
                      <a:pt x="331470" y="9081438"/>
                      <a:pt x="784860" y="9240188"/>
                    </a:cubicBezTo>
                    <a:close/>
                  </a:path>
                </a:pathLst>
              </a:custGeom>
              <a:solidFill>
                <a:srgbClr val="97C6A5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-5400000">
              <a:off x="-3324026" y="3671711"/>
              <a:ext cx="7955533" cy="612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33"/>
                </a:lnSpc>
              </a:pPr>
              <a:r>
                <a:rPr lang="en-US" sz="2738">
                  <a:solidFill>
                    <a:srgbClr val="FFFFFF"/>
                  </a:solidFill>
                  <a:latin typeface="Montserrat"/>
                </a:rPr>
                <a:t>Inspire Clothing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97611" y="2985575"/>
            <a:ext cx="1075976" cy="6272725"/>
            <a:chOff x="0" y="0"/>
            <a:chExt cx="1434634" cy="8363634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0" y="1021472"/>
              <a:ext cx="1434634" cy="7342161"/>
              <a:chOff x="0" y="0"/>
              <a:chExt cx="2354580" cy="1205025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353310" cy="12050255"/>
              </a:xfrm>
              <a:custGeom>
                <a:avLst/>
                <a:gdLst/>
                <a:ahLst/>
                <a:cxnLst/>
                <a:rect r="r" b="b" t="t" l="l"/>
                <a:pathLst>
                  <a:path h="12050255" w="2353310">
                    <a:moveTo>
                      <a:pt x="784860" y="11982945"/>
                    </a:moveTo>
                    <a:cubicBezTo>
                      <a:pt x="905510" y="12023585"/>
                      <a:pt x="1042670" y="12050255"/>
                      <a:pt x="1177290" y="12050255"/>
                    </a:cubicBezTo>
                    <a:cubicBezTo>
                      <a:pt x="1311910" y="12050255"/>
                      <a:pt x="1441450" y="12027395"/>
                      <a:pt x="1560830" y="11986755"/>
                    </a:cubicBezTo>
                    <a:cubicBezTo>
                      <a:pt x="1563370" y="11985485"/>
                      <a:pt x="1565910" y="11985485"/>
                      <a:pt x="1568450" y="11984215"/>
                    </a:cubicBezTo>
                    <a:cubicBezTo>
                      <a:pt x="2016760" y="11821655"/>
                      <a:pt x="2346960" y="11392395"/>
                      <a:pt x="2353310" y="10862495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0854162"/>
                    </a:lnTo>
                    <a:cubicBezTo>
                      <a:pt x="6350" y="11394935"/>
                      <a:pt x="331470" y="11824195"/>
                      <a:pt x="784860" y="11982945"/>
                    </a:cubicBezTo>
                    <a:close/>
                  </a:path>
                </a:pathLst>
              </a:custGeom>
              <a:solidFill>
                <a:srgbClr val="85CBE1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-5400000">
              <a:off x="-3494719" y="3861527"/>
              <a:ext cx="8363634" cy="640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0"/>
                </a:lnSpc>
              </a:pPr>
              <a:r>
                <a:rPr lang="en-US" sz="2878">
                  <a:solidFill>
                    <a:srgbClr val="FFFFFF"/>
                  </a:solidFill>
                  <a:latin typeface="Montserrat"/>
                </a:rPr>
                <a:t>Clocks Club Clothing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590639" y="2469238"/>
            <a:ext cx="1136163" cy="6789062"/>
            <a:chOff x="0" y="0"/>
            <a:chExt cx="1514885" cy="9052083"/>
          </a:xfrm>
        </p:grpSpPr>
        <p:grpSp>
          <p:nvGrpSpPr>
            <p:cNvPr name="Group 17" id="17"/>
            <p:cNvGrpSpPr/>
            <p:nvPr/>
          </p:nvGrpSpPr>
          <p:grpSpPr>
            <a:xfrm rot="-10800000">
              <a:off x="0" y="1175791"/>
              <a:ext cx="1514885" cy="7876291"/>
              <a:chOff x="0" y="0"/>
              <a:chExt cx="2354580" cy="1224209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353310" cy="12242093"/>
              </a:xfrm>
              <a:custGeom>
                <a:avLst/>
                <a:gdLst/>
                <a:ahLst/>
                <a:cxnLst/>
                <a:rect r="r" b="b" t="t" l="l"/>
                <a:pathLst>
                  <a:path h="12242093" w="2353310">
                    <a:moveTo>
                      <a:pt x="784860" y="12174782"/>
                    </a:moveTo>
                    <a:cubicBezTo>
                      <a:pt x="905510" y="12215423"/>
                      <a:pt x="1042670" y="12242093"/>
                      <a:pt x="1177290" y="12242093"/>
                    </a:cubicBezTo>
                    <a:cubicBezTo>
                      <a:pt x="1311910" y="12242093"/>
                      <a:pt x="1441450" y="12219232"/>
                      <a:pt x="1560830" y="12178593"/>
                    </a:cubicBezTo>
                    <a:cubicBezTo>
                      <a:pt x="1563370" y="12177323"/>
                      <a:pt x="1565910" y="12177323"/>
                      <a:pt x="1568450" y="12176053"/>
                    </a:cubicBezTo>
                    <a:cubicBezTo>
                      <a:pt x="2016760" y="12013493"/>
                      <a:pt x="2346960" y="11584232"/>
                      <a:pt x="2353310" y="11053742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1045262"/>
                    </a:lnTo>
                    <a:cubicBezTo>
                      <a:pt x="6350" y="11586773"/>
                      <a:pt x="331470" y="12016032"/>
                      <a:pt x="784860" y="12174782"/>
                    </a:cubicBezTo>
                    <a:close/>
                  </a:path>
                </a:pathLst>
              </a:custGeom>
              <a:solidFill>
                <a:srgbClr val="FFE087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-5400000">
              <a:off x="-3685135" y="4079132"/>
              <a:ext cx="8831478" cy="673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5"/>
                </a:lnSpc>
              </a:pPr>
              <a:r>
                <a:rPr lang="en-US" sz="3039">
                  <a:solidFill>
                    <a:srgbClr val="FFFFFF"/>
                  </a:solidFill>
                  <a:latin typeface="Montserrat"/>
                </a:rPr>
                <a:t>Winter Wear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48701" y="2520915"/>
            <a:ext cx="1055669" cy="6737385"/>
            <a:chOff x="0" y="0"/>
            <a:chExt cx="1407558" cy="8983180"/>
          </a:xfrm>
        </p:grpSpPr>
        <p:grpSp>
          <p:nvGrpSpPr>
            <p:cNvPr name="Group 21" id="21"/>
            <p:cNvGrpSpPr/>
            <p:nvPr/>
          </p:nvGrpSpPr>
          <p:grpSpPr>
            <a:xfrm rot="-10800000">
              <a:off x="0" y="572418"/>
              <a:ext cx="1407558" cy="8410762"/>
              <a:chOff x="0" y="0"/>
              <a:chExt cx="2354580" cy="1406962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353310" cy="14069622"/>
              </a:xfrm>
              <a:custGeom>
                <a:avLst/>
                <a:gdLst/>
                <a:ahLst/>
                <a:cxnLst/>
                <a:rect r="r" b="b" t="t" l="l"/>
                <a:pathLst>
                  <a:path h="14069622" w="2353310">
                    <a:moveTo>
                      <a:pt x="784860" y="14002311"/>
                    </a:moveTo>
                    <a:cubicBezTo>
                      <a:pt x="905510" y="14042951"/>
                      <a:pt x="1042670" y="14069622"/>
                      <a:pt x="1177290" y="14069622"/>
                    </a:cubicBezTo>
                    <a:cubicBezTo>
                      <a:pt x="1311910" y="14069622"/>
                      <a:pt x="1441450" y="14046761"/>
                      <a:pt x="1560830" y="14006122"/>
                    </a:cubicBezTo>
                    <a:cubicBezTo>
                      <a:pt x="1563370" y="14004851"/>
                      <a:pt x="1565910" y="14004851"/>
                      <a:pt x="1568450" y="14003581"/>
                    </a:cubicBezTo>
                    <a:cubicBezTo>
                      <a:pt x="2016760" y="13841022"/>
                      <a:pt x="2346960" y="13411761"/>
                      <a:pt x="2353310" y="12875648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12865762"/>
                    </a:lnTo>
                    <a:cubicBezTo>
                      <a:pt x="6350" y="13414301"/>
                      <a:pt x="331470" y="13843561"/>
                      <a:pt x="784860" y="14002311"/>
                    </a:cubicBezTo>
                    <a:close/>
                  </a:path>
                </a:pathLst>
              </a:custGeom>
              <a:solidFill>
                <a:srgbClr val="FA8787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-5400000">
              <a:off x="-3422926" y="3792872"/>
              <a:ext cx="8205787" cy="620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4"/>
                </a:lnSpc>
              </a:pPr>
              <a:r>
                <a:rPr lang="en-US" sz="2824">
                  <a:solidFill>
                    <a:srgbClr val="FFFFFF"/>
                  </a:solidFill>
                  <a:latin typeface="Montserrat"/>
                </a:rPr>
                <a:t>TrackSuits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630495" y="358613"/>
            <a:ext cx="2191721" cy="4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EBBBA2"/>
                </a:solidFill>
                <a:latin typeface="Montserrat"/>
              </a:rPr>
              <a:t>4384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97717" y="2730743"/>
            <a:ext cx="2191721" cy="4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E087"/>
                </a:solidFill>
                <a:latin typeface="Montserrat"/>
              </a:rPr>
              <a:t>2495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26803" y="4670130"/>
            <a:ext cx="2191721" cy="4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BBD5CF"/>
                </a:solidFill>
                <a:latin typeface="Montserrat"/>
              </a:rPr>
              <a:t>2033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12649" y="2314523"/>
            <a:ext cx="2191721" cy="4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EDCCC4"/>
                </a:solidFill>
                <a:latin typeface="Montserrat"/>
              </a:rPr>
              <a:t>2573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6635" y="3438879"/>
            <a:ext cx="2191721" cy="4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85CBE1"/>
                </a:solidFill>
                <a:latin typeface="Montserrat"/>
              </a:rPr>
              <a:t>2370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02380" y="5863769"/>
            <a:ext cx="4607693" cy="32023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16271" y="4803867"/>
            <a:ext cx="5984304" cy="5875499"/>
          </a:xfrm>
          <a:custGeom>
            <a:avLst/>
            <a:gdLst/>
            <a:ahLst/>
            <a:cxnLst/>
            <a:rect r="r" b="b" t="t" l="l"/>
            <a:pathLst>
              <a:path h="5875499" w="5984304">
                <a:moveTo>
                  <a:pt x="0" y="0"/>
                </a:moveTo>
                <a:lnTo>
                  <a:pt x="5984304" y="0"/>
                </a:lnTo>
                <a:lnTo>
                  <a:pt x="5984304" y="5875499"/>
                </a:lnTo>
                <a:lnTo>
                  <a:pt x="0" y="58754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6357" y="2984188"/>
            <a:ext cx="11862277" cy="6274112"/>
            <a:chOff x="0" y="0"/>
            <a:chExt cx="15816370" cy="836548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69825"/>
              <a:ext cx="651856" cy="65185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B70E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103801"/>
              <a:ext cx="651856" cy="65185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F2BE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3832910"/>
              <a:ext cx="651856" cy="65185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12BE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5591354"/>
              <a:ext cx="651856" cy="65185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82BE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7343802"/>
              <a:ext cx="651856" cy="65185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E7A8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47625"/>
                <a:ext cx="812800" cy="765175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>
                  <a:lnSpc>
                    <a:spcPts val="162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780946" y="0"/>
              <a:ext cx="11035423" cy="1391505"/>
              <a:chOff x="0" y="0"/>
              <a:chExt cx="3194833" cy="40285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194833" cy="402851"/>
              </a:xfrm>
              <a:custGeom>
                <a:avLst/>
                <a:gdLst/>
                <a:ahLst/>
                <a:cxnLst/>
                <a:rect r="r" b="b" t="t" l="l"/>
                <a:pathLst>
                  <a:path h="402851" w="3194833">
                    <a:moveTo>
                      <a:pt x="16837" y="0"/>
                    </a:moveTo>
                    <a:lnTo>
                      <a:pt x="3177996" y="0"/>
                    </a:lnTo>
                    <a:cubicBezTo>
                      <a:pt x="3187294" y="0"/>
                      <a:pt x="3194833" y="7538"/>
                      <a:pt x="3194833" y="16837"/>
                    </a:cubicBezTo>
                    <a:lnTo>
                      <a:pt x="3194833" y="386013"/>
                    </a:lnTo>
                    <a:cubicBezTo>
                      <a:pt x="3194833" y="395312"/>
                      <a:pt x="3187294" y="402851"/>
                      <a:pt x="3177996" y="402851"/>
                    </a:cubicBezTo>
                    <a:lnTo>
                      <a:pt x="16837" y="402851"/>
                    </a:lnTo>
                    <a:cubicBezTo>
                      <a:pt x="7538" y="402851"/>
                      <a:pt x="0" y="395312"/>
                      <a:pt x="0" y="386013"/>
                    </a:cubicBezTo>
                    <a:lnTo>
                      <a:pt x="0" y="16837"/>
                    </a:lnTo>
                    <a:cubicBezTo>
                      <a:pt x="0" y="7538"/>
                      <a:pt x="7538" y="0"/>
                      <a:pt x="16837" y="0"/>
                    </a:cubicBezTo>
                    <a:close/>
                  </a:path>
                </a:pathLst>
              </a:custGeom>
              <a:solidFill>
                <a:srgbClr val="FF416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3194833" cy="383801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 marL="0" indent="0" lvl="0">
                  <a:lnSpc>
                    <a:spcPts val="2310"/>
                  </a:lnSpc>
                  <a:spcBef>
                    <a:spcPct val="0"/>
                  </a:spcBef>
                </a:pPr>
                <a:r>
                  <a:rPr lang="en-US" sz="2100">
                    <a:solidFill>
                      <a:srgbClr val="FFFFFF"/>
                    </a:solidFill>
                    <a:latin typeface="TT Firs Neue"/>
                  </a:rPr>
                  <a:t>8599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223855" y="1733977"/>
              <a:ext cx="10149607" cy="1391505"/>
              <a:chOff x="0" y="0"/>
              <a:chExt cx="2938383" cy="40285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938383" cy="402851"/>
              </a:xfrm>
              <a:custGeom>
                <a:avLst/>
                <a:gdLst/>
                <a:ahLst/>
                <a:cxnLst/>
                <a:rect r="r" b="b" t="t" l="l"/>
                <a:pathLst>
                  <a:path h="402851" w="2938383">
                    <a:moveTo>
                      <a:pt x="18307" y="0"/>
                    </a:moveTo>
                    <a:lnTo>
                      <a:pt x="2920076" y="0"/>
                    </a:lnTo>
                    <a:cubicBezTo>
                      <a:pt x="2924931" y="0"/>
                      <a:pt x="2929588" y="1929"/>
                      <a:pt x="2933021" y="5362"/>
                    </a:cubicBezTo>
                    <a:cubicBezTo>
                      <a:pt x="2936454" y="8795"/>
                      <a:pt x="2938383" y="13451"/>
                      <a:pt x="2938383" y="18307"/>
                    </a:cubicBezTo>
                    <a:lnTo>
                      <a:pt x="2938383" y="384544"/>
                    </a:lnTo>
                    <a:cubicBezTo>
                      <a:pt x="2938383" y="394654"/>
                      <a:pt x="2930186" y="402851"/>
                      <a:pt x="2920076" y="402851"/>
                    </a:cubicBezTo>
                    <a:lnTo>
                      <a:pt x="18307" y="402851"/>
                    </a:lnTo>
                    <a:cubicBezTo>
                      <a:pt x="8196" y="402851"/>
                      <a:pt x="0" y="394654"/>
                      <a:pt x="0" y="384544"/>
                    </a:cubicBezTo>
                    <a:lnTo>
                      <a:pt x="0" y="18307"/>
                    </a:lnTo>
                    <a:cubicBezTo>
                      <a:pt x="0" y="8196"/>
                      <a:pt x="8196" y="0"/>
                      <a:pt x="18307" y="0"/>
                    </a:cubicBezTo>
                    <a:close/>
                  </a:path>
                </a:pathLst>
              </a:custGeom>
              <a:solidFill>
                <a:srgbClr val="3F2BE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9050"/>
                <a:ext cx="2938383" cy="383801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 marL="0" indent="0" lvl="0">
                  <a:lnSpc>
                    <a:spcPts val="2310"/>
                  </a:lnSpc>
                  <a:spcBef>
                    <a:spcPct val="0"/>
                  </a:spcBef>
                </a:pPr>
                <a:r>
                  <a:rPr lang="en-US" sz="2100">
                    <a:solidFill>
                      <a:srgbClr val="FFFFFF"/>
                    </a:solidFill>
                    <a:latin typeface="TT Firs Neue"/>
                  </a:rPr>
                  <a:t>6163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6100659" y="3463085"/>
              <a:ext cx="8395997" cy="1391505"/>
              <a:chOff x="0" y="0"/>
              <a:chExt cx="2430700" cy="40285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430700" cy="402851"/>
              </a:xfrm>
              <a:custGeom>
                <a:avLst/>
                <a:gdLst/>
                <a:ahLst/>
                <a:cxnLst/>
                <a:rect r="r" b="b" t="t" l="l"/>
                <a:pathLst>
                  <a:path h="402851" w="2430700">
                    <a:moveTo>
                      <a:pt x="22130" y="0"/>
                    </a:moveTo>
                    <a:lnTo>
                      <a:pt x="2408570" y="0"/>
                    </a:lnTo>
                    <a:cubicBezTo>
                      <a:pt x="2420792" y="0"/>
                      <a:pt x="2430700" y="9908"/>
                      <a:pt x="2430700" y="22130"/>
                    </a:cubicBezTo>
                    <a:lnTo>
                      <a:pt x="2430700" y="380720"/>
                    </a:lnTo>
                    <a:cubicBezTo>
                      <a:pt x="2430700" y="386590"/>
                      <a:pt x="2428369" y="392219"/>
                      <a:pt x="2424219" y="396369"/>
                    </a:cubicBezTo>
                    <a:cubicBezTo>
                      <a:pt x="2420068" y="400519"/>
                      <a:pt x="2414439" y="402851"/>
                      <a:pt x="2408570" y="402851"/>
                    </a:cubicBezTo>
                    <a:lnTo>
                      <a:pt x="22130" y="402851"/>
                    </a:lnTo>
                    <a:cubicBezTo>
                      <a:pt x="16261" y="402851"/>
                      <a:pt x="10632" y="400519"/>
                      <a:pt x="6482" y="396369"/>
                    </a:cubicBezTo>
                    <a:cubicBezTo>
                      <a:pt x="2332" y="392219"/>
                      <a:pt x="0" y="386590"/>
                      <a:pt x="0" y="380720"/>
                    </a:cubicBezTo>
                    <a:lnTo>
                      <a:pt x="0" y="22130"/>
                    </a:lnTo>
                    <a:cubicBezTo>
                      <a:pt x="0" y="16261"/>
                      <a:pt x="2332" y="10632"/>
                      <a:pt x="6482" y="6482"/>
                    </a:cubicBezTo>
                    <a:cubicBezTo>
                      <a:pt x="10632" y="2332"/>
                      <a:pt x="16261" y="0"/>
                      <a:pt x="22130" y="0"/>
                    </a:cubicBezTo>
                    <a:close/>
                  </a:path>
                </a:pathLst>
              </a:custGeom>
              <a:solidFill>
                <a:srgbClr val="812BE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19050"/>
                <a:ext cx="2430700" cy="383801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 marL="0" indent="0" lvl="0">
                  <a:lnSpc>
                    <a:spcPts val="2310"/>
                  </a:lnSpc>
                  <a:spcBef>
                    <a:spcPct val="0"/>
                  </a:spcBef>
                </a:pPr>
                <a:r>
                  <a:rPr lang="en-US" sz="2100">
                    <a:solidFill>
                      <a:srgbClr val="FFFFFF"/>
                    </a:solidFill>
                    <a:latin typeface="TT Firs Neue"/>
                  </a:rPr>
                  <a:t>3969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7400650" y="5192194"/>
              <a:ext cx="5796016" cy="1391505"/>
              <a:chOff x="0" y="0"/>
              <a:chExt cx="1677987" cy="402851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677987" cy="402851"/>
              </a:xfrm>
              <a:custGeom>
                <a:avLst/>
                <a:gdLst/>
                <a:ahLst/>
                <a:cxnLst/>
                <a:rect r="r" b="b" t="t" l="l"/>
                <a:pathLst>
                  <a:path h="402851" w="1677987">
                    <a:moveTo>
                      <a:pt x="32058" y="0"/>
                    </a:moveTo>
                    <a:lnTo>
                      <a:pt x="1645930" y="0"/>
                    </a:lnTo>
                    <a:cubicBezTo>
                      <a:pt x="1654432" y="0"/>
                      <a:pt x="1662586" y="3377"/>
                      <a:pt x="1668598" y="9389"/>
                    </a:cubicBezTo>
                    <a:cubicBezTo>
                      <a:pt x="1674610" y="15401"/>
                      <a:pt x="1677987" y="23555"/>
                      <a:pt x="1677987" y="32058"/>
                    </a:cubicBezTo>
                    <a:lnTo>
                      <a:pt x="1677987" y="370793"/>
                    </a:lnTo>
                    <a:cubicBezTo>
                      <a:pt x="1677987" y="388498"/>
                      <a:pt x="1663635" y="402851"/>
                      <a:pt x="1645930" y="402851"/>
                    </a:cubicBezTo>
                    <a:lnTo>
                      <a:pt x="32058" y="402851"/>
                    </a:lnTo>
                    <a:cubicBezTo>
                      <a:pt x="23555" y="402851"/>
                      <a:pt x="15401" y="399473"/>
                      <a:pt x="9389" y="393461"/>
                    </a:cubicBezTo>
                    <a:cubicBezTo>
                      <a:pt x="3377" y="387449"/>
                      <a:pt x="0" y="379295"/>
                      <a:pt x="0" y="370793"/>
                    </a:cubicBezTo>
                    <a:lnTo>
                      <a:pt x="0" y="32058"/>
                    </a:lnTo>
                    <a:cubicBezTo>
                      <a:pt x="0" y="23555"/>
                      <a:pt x="3377" y="15401"/>
                      <a:pt x="9389" y="9389"/>
                    </a:cubicBezTo>
                    <a:cubicBezTo>
                      <a:pt x="15401" y="3377"/>
                      <a:pt x="23555" y="0"/>
                      <a:pt x="32058" y="0"/>
                    </a:cubicBezTo>
                    <a:close/>
                  </a:path>
                </a:pathLst>
              </a:custGeom>
              <a:solidFill>
                <a:srgbClr val="C82BE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9050"/>
                <a:ext cx="1677987" cy="383801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 marL="0" indent="0" lvl="0">
                  <a:lnSpc>
                    <a:spcPts val="2310"/>
                  </a:lnSpc>
                  <a:spcBef>
                    <a:spcPct val="0"/>
                  </a:spcBef>
                </a:pPr>
                <a:r>
                  <a:rPr lang="en-US" sz="2100">
                    <a:solidFill>
                      <a:srgbClr val="FFFFFF"/>
                    </a:solidFill>
                    <a:latin typeface="TT Firs Neue"/>
                  </a:rPr>
                  <a:t>3491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326669" y="6973977"/>
              <a:ext cx="3943977" cy="1391505"/>
              <a:chOff x="0" y="0"/>
              <a:chExt cx="1141809" cy="40285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141809" cy="402851"/>
              </a:xfrm>
              <a:custGeom>
                <a:avLst/>
                <a:gdLst/>
                <a:ahLst/>
                <a:cxnLst/>
                <a:rect r="r" b="b" t="t" l="l"/>
                <a:pathLst>
                  <a:path h="402851" w="1141809">
                    <a:moveTo>
                      <a:pt x="47111" y="0"/>
                    </a:moveTo>
                    <a:lnTo>
                      <a:pt x="1094698" y="0"/>
                    </a:lnTo>
                    <a:cubicBezTo>
                      <a:pt x="1120717" y="0"/>
                      <a:pt x="1141809" y="21092"/>
                      <a:pt x="1141809" y="47111"/>
                    </a:cubicBezTo>
                    <a:lnTo>
                      <a:pt x="1141809" y="355739"/>
                    </a:lnTo>
                    <a:cubicBezTo>
                      <a:pt x="1141809" y="381758"/>
                      <a:pt x="1120717" y="402851"/>
                      <a:pt x="1094698" y="402851"/>
                    </a:cubicBezTo>
                    <a:lnTo>
                      <a:pt x="47111" y="402851"/>
                    </a:lnTo>
                    <a:cubicBezTo>
                      <a:pt x="21092" y="402851"/>
                      <a:pt x="0" y="381758"/>
                      <a:pt x="0" y="355739"/>
                    </a:cubicBezTo>
                    <a:lnTo>
                      <a:pt x="0" y="47111"/>
                    </a:lnTo>
                    <a:cubicBezTo>
                      <a:pt x="0" y="21092"/>
                      <a:pt x="21092" y="0"/>
                      <a:pt x="47111" y="0"/>
                    </a:cubicBezTo>
                    <a:close/>
                  </a:path>
                </a:pathLst>
              </a:custGeom>
              <a:solidFill>
                <a:srgbClr val="FE7A8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"/>
                <a:ext cx="1141809" cy="383801"/>
              </a:xfrm>
              <a:prstGeom prst="rect">
                <a:avLst/>
              </a:prstGeom>
            </p:spPr>
            <p:txBody>
              <a:bodyPr anchor="ctr" rtlCol="false" tIns="75023" lIns="75023" bIns="75023" rIns="75023"/>
              <a:lstStyle/>
              <a:p>
                <a:pPr algn="ctr" marL="0" indent="0" lvl="0">
                  <a:lnSpc>
                    <a:spcPts val="2310"/>
                  </a:lnSpc>
                  <a:spcBef>
                    <a:spcPct val="0"/>
                  </a:spcBef>
                </a:pPr>
                <a:r>
                  <a:rPr lang="en-US" sz="2100">
                    <a:solidFill>
                      <a:srgbClr val="FFFFFF"/>
                    </a:solidFill>
                    <a:latin typeface="TT Firs Neue"/>
                  </a:rPr>
                  <a:t>3171</a:t>
                </a: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888929" y="511101"/>
              <a:ext cx="2440905" cy="435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59"/>
                </a:lnSpc>
                <a:spcBef>
                  <a:spcPct val="0"/>
                </a:spcBef>
              </a:pPr>
              <a:r>
                <a:rPr lang="en-US" sz="2510" spc="-50">
                  <a:solidFill>
                    <a:srgbClr val="000000"/>
                  </a:solidFill>
                  <a:latin typeface="Klein"/>
                </a:rPr>
                <a:t>LAR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888929" y="2319678"/>
              <a:ext cx="1451381" cy="435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59"/>
                </a:lnSpc>
                <a:spcBef>
                  <a:spcPct val="0"/>
                </a:spcBef>
              </a:pPr>
              <a:r>
                <a:rPr lang="en-US" sz="2510" spc="-50">
                  <a:solidFill>
                    <a:srgbClr val="000000"/>
                  </a:solidFill>
                  <a:latin typeface="Klein"/>
                </a:rPr>
                <a:t>G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88929" y="4022529"/>
              <a:ext cx="2522679" cy="435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59"/>
                </a:lnSpc>
                <a:spcBef>
                  <a:spcPct val="0"/>
                </a:spcBef>
              </a:pPr>
              <a:r>
                <a:rPr lang="en-US" sz="2510" spc="-50">
                  <a:solidFill>
                    <a:srgbClr val="000000"/>
                  </a:solidFill>
                  <a:latin typeface="Klein"/>
                </a:rPr>
                <a:t>Sherr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888929" y="5780973"/>
              <a:ext cx="3892017" cy="435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59"/>
                </a:lnSpc>
                <a:spcBef>
                  <a:spcPct val="0"/>
                </a:spcBef>
              </a:pPr>
              <a:r>
                <a:rPr lang="en-US" sz="2510" spc="-50">
                  <a:solidFill>
                    <a:srgbClr val="000000"/>
                  </a:solidFill>
                  <a:latin typeface="Klein"/>
                </a:rPr>
                <a:t>Reebok Classi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888929" y="7533421"/>
              <a:ext cx="2221382" cy="435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59"/>
                </a:lnSpc>
                <a:spcBef>
                  <a:spcPct val="0"/>
                </a:spcBef>
              </a:pPr>
              <a:r>
                <a:rPr lang="en-US" sz="2510" spc="-50">
                  <a:solidFill>
                    <a:srgbClr val="000000"/>
                  </a:solidFill>
                  <a:latin typeface="Klein"/>
                </a:rPr>
                <a:t>Lev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-1198800" y="-1028700"/>
            <a:ext cx="4455000" cy="4114800"/>
          </a:xfrm>
          <a:custGeom>
            <a:avLst/>
            <a:gdLst/>
            <a:ahLst/>
            <a:cxnLst/>
            <a:rect r="r" b="b" t="t" l="l"/>
            <a:pathLst>
              <a:path h="4114800" w="44550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8286040" y="292633"/>
            <a:ext cx="11382300" cy="131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33"/>
              </a:lnSpc>
            </a:pPr>
            <a:r>
              <a:rPr lang="en-US" sz="7666">
                <a:solidFill>
                  <a:srgbClr val="EF2525"/>
                </a:solidFill>
                <a:latin typeface="Archivo Black"/>
              </a:rPr>
              <a:t>Expensive Brands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926199" y="1555217"/>
            <a:ext cx="6960954" cy="47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3"/>
              </a:lnSpc>
            </a:pPr>
            <a:r>
              <a:rPr lang="en-US" sz="2738">
                <a:solidFill>
                  <a:srgbClr val="2D2150"/>
                </a:solidFill>
                <a:latin typeface="Montserrat"/>
              </a:rPr>
              <a:t>Brands with higher cost than average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19962" y="438719"/>
            <a:ext cx="7751745" cy="85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53"/>
              </a:lnSpc>
            </a:pPr>
            <a:r>
              <a:rPr lang="en-US" sz="4967">
                <a:solidFill>
                  <a:srgbClr val="FF6705"/>
                </a:solidFill>
                <a:latin typeface="Archivo Black"/>
              </a:rPr>
              <a:t>Rating Scale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60151" y="541289"/>
            <a:ext cx="18020401" cy="97111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DAF-5dSGorw</dc:identifier>
  <dcterms:modified xsi:type="dcterms:W3CDTF">2011-08-01T06:04:30Z</dcterms:modified>
  <cp:revision>1</cp:revision>
  <dc:title>Yellow and Navy Modern Circle E Commerce Data Illustrated Presentation</dc:title>
</cp:coreProperties>
</file>